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2" r:id="rId1"/>
  </p:sldMasterIdLst>
  <p:notesMasterIdLst>
    <p:notesMasterId r:id="rId55"/>
  </p:notesMasterIdLst>
  <p:sldIdLst>
    <p:sldId id="256" r:id="rId2"/>
    <p:sldId id="292" r:id="rId3"/>
    <p:sldId id="259" r:id="rId4"/>
    <p:sldId id="293" r:id="rId5"/>
    <p:sldId id="294" r:id="rId6"/>
    <p:sldId id="295" r:id="rId7"/>
    <p:sldId id="354" r:id="rId8"/>
    <p:sldId id="353" r:id="rId9"/>
    <p:sldId id="296" r:id="rId10"/>
    <p:sldId id="297" r:id="rId11"/>
    <p:sldId id="298" r:id="rId12"/>
    <p:sldId id="299" r:id="rId13"/>
    <p:sldId id="302" r:id="rId14"/>
    <p:sldId id="303" r:id="rId15"/>
    <p:sldId id="304" r:id="rId16"/>
    <p:sldId id="355" r:id="rId17"/>
    <p:sldId id="306" r:id="rId18"/>
    <p:sldId id="307" r:id="rId19"/>
    <p:sldId id="308" r:id="rId20"/>
    <p:sldId id="309" r:id="rId21"/>
    <p:sldId id="310" r:id="rId22"/>
    <p:sldId id="348" r:id="rId23"/>
    <p:sldId id="357" r:id="rId24"/>
    <p:sldId id="358" r:id="rId25"/>
    <p:sldId id="360" r:id="rId26"/>
    <p:sldId id="359" r:id="rId27"/>
    <p:sldId id="311" r:id="rId28"/>
    <p:sldId id="312" r:id="rId29"/>
    <p:sldId id="313" r:id="rId30"/>
    <p:sldId id="277" r:id="rId31"/>
    <p:sldId id="278" r:id="rId32"/>
    <p:sldId id="341" r:id="rId33"/>
    <p:sldId id="280" r:id="rId34"/>
    <p:sldId id="314" r:id="rId35"/>
    <p:sldId id="342" r:id="rId36"/>
    <p:sldId id="316" r:id="rId37"/>
    <p:sldId id="317" r:id="rId38"/>
    <p:sldId id="343" r:id="rId39"/>
    <p:sldId id="319" r:id="rId40"/>
    <p:sldId id="320" r:id="rId41"/>
    <p:sldId id="345" r:id="rId42"/>
    <p:sldId id="324" r:id="rId43"/>
    <p:sldId id="325" r:id="rId44"/>
    <p:sldId id="326" r:id="rId45"/>
    <p:sldId id="346" r:id="rId46"/>
    <p:sldId id="327" r:id="rId47"/>
    <p:sldId id="328" r:id="rId48"/>
    <p:sldId id="329" r:id="rId49"/>
    <p:sldId id="331" r:id="rId50"/>
    <p:sldId id="332" r:id="rId51"/>
    <p:sldId id="347" r:id="rId52"/>
    <p:sldId id="337" r:id="rId53"/>
    <p:sldId id="338" r:id="rId54"/>
  </p:sldIdLst>
  <p:sldSz cx="9144000" cy="5143500" type="screen16x9"/>
  <p:notesSz cx="6858000" cy="9144000"/>
  <p:embeddedFontLst>
    <p:embeddedFont>
      <p:font typeface="Noto Sans JP Light" panose="020B0200000000000000" pitchFamily="50" charset="-128"/>
      <p:regular r:id="rId56"/>
    </p:embeddedFont>
    <p:embeddedFont>
      <p:font typeface="Noto Sans JP Medium" panose="020B0200000000000000" pitchFamily="50" charset="-128"/>
      <p:regular r:id="rId57"/>
    </p:embeddedFont>
    <p:embeddedFont>
      <p:font typeface="Noto Sans JP" panose="020B0200000000000000" pitchFamily="50" charset="-128"/>
      <p:regular r:id="rId58"/>
      <p:bold r:id="rId59"/>
    </p:embeddedFont>
    <p:embeddedFont>
      <p:font typeface="Noto Sans JP DemiLight" panose="020B0200000000000000" pitchFamily="50" charset="-128"/>
      <p:regular r:id="rId60"/>
    </p:embeddedFont>
    <p:embeddedFont>
      <p:font typeface="Noto Sans JP Black" panose="020B0200000000000000" pitchFamily="50" charset="-128"/>
      <p:bold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346" y="1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3.fntdata"/><Relationship Id="rId5" Type="http://schemas.openxmlformats.org/officeDocument/2006/relationships/slide" Target="slides/slide4.xml"/><Relationship Id="rId61" Type="http://schemas.openxmlformats.org/officeDocument/2006/relationships/font" Target="fonts/font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1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5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" name="Google Shape;2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18822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1347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638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879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45041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0834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58630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40203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82100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9306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78314f5019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78314f5019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0643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45840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94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78314f5019_2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78314f5019_2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78314f5019_2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78314f5019_2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2682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75563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81732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7806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575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78314f5019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78314f5019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831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5812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629604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5607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78314f5019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78314f5019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056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46159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9391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6482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4213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0987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700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614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9693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6272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タイトル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tx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本文 1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tx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tx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ja" smtClean="0"/>
              <a:pPr/>
              <a:t>‹#›</a:t>
            </a:fld>
            <a:endParaRPr lang="ja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Whit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黒無地">
    <p:bg>
      <p:bgPr>
        <a:solidFill>
          <a:srgbClr val="000000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bg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ja" smtClean="0"/>
              <a:pPr/>
              <a:t>‹#›</a:t>
            </a:fld>
            <a:endParaRPr lang="ja" altLang="en-US"/>
          </a:p>
        </p:txBody>
      </p:sp>
    </p:spTree>
    <p:extLst>
      <p:ext uri="{BB962C8B-B14F-4D97-AF65-F5344CB8AC3E}">
        <p14:creationId xmlns:p14="http://schemas.microsoft.com/office/powerpoint/2010/main" val="2428106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tx1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-US" altLang="ja" smtClean="0"/>
              <a:pPr/>
              <a:t>‹#›</a:t>
            </a:fld>
            <a:endParaRPr lang="ja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tx1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tx1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subTitle" idx="1"/>
          </p:nvPr>
        </p:nvSpPr>
        <p:spPr>
          <a:xfrm>
            <a:off x="33750" y="2679150"/>
            <a:ext cx="5400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ja" sz="2490" dirty="0"/>
              <a:t>kintoneで「アプリ」を作ってみた</a:t>
            </a:r>
            <a:endParaRPr sz="2490" dirty="0"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1"/>
          </p:nvPr>
        </p:nvSpPr>
        <p:spPr>
          <a:xfrm>
            <a:off x="0" y="3383225"/>
            <a:ext cx="54000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ja" sz="1490" dirty="0"/>
              <a:t>2025</a:t>
            </a:r>
            <a:r>
              <a:rPr lang="ja" sz="1490" dirty="0" smtClean="0"/>
              <a:t>/</a:t>
            </a:r>
            <a:r>
              <a:rPr lang="en-US" altLang="ja" sz="1490" dirty="0" smtClean="0"/>
              <a:t>10</a:t>
            </a:r>
            <a:r>
              <a:rPr lang="ja" sz="1490" dirty="0" smtClean="0"/>
              <a:t>/</a:t>
            </a:r>
            <a:r>
              <a:rPr lang="en-US" altLang="ja" sz="1490" dirty="0" smtClean="0"/>
              <a:t>27</a:t>
            </a:r>
            <a:r>
              <a:rPr lang="ja" sz="1490" dirty="0" smtClean="0"/>
              <a:t> </a:t>
            </a:r>
            <a:r>
              <a:rPr lang="ja" sz="1490" dirty="0"/>
              <a:t>kintone </a:t>
            </a:r>
            <a:r>
              <a:rPr lang="ja" sz="1490" dirty="0" smtClean="0"/>
              <a:t>hack</a:t>
            </a:r>
            <a:endParaRPr sz="149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79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79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ja" sz="1790" dirty="0"/>
              <a:t>シダックス</a:t>
            </a:r>
            <a:endParaRPr sz="179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ja" sz="1790" dirty="0"/>
              <a:t>情報システム部 AI推進課</a:t>
            </a:r>
            <a:endParaRPr sz="179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ja" sz="1790" dirty="0"/>
              <a:t>志太 悠真</a:t>
            </a:r>
            <a:endParaRPr sz="1790" dirty="0"/>
          </a:p>
        </p:txBody>
      </p:sp>
      <p:pic>
        <p:nvPicPr>
          <p:cNvPr id="29" name="Google Shape;29;p6" title="logo.png"/>
          <p:cNvPicPr preferRelativeResize="0"/>
          <p:nvPr/>
        </p:nvPicPr>
        <p:blipFill rotWithShape="1">
          <a:blip r:embed="rId3">
            <a:alphaModFix/>
          </a:blip>
          <a:srcRect b="25611"/>
          <a:stretch/>
        </p:blipFill>
        <p:spPr>
          <a:xfrm>
            <a:off x="951800" y="1971975"/>
            <a:ext cx="3878126" cy="65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いろいろある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300865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4000" dirty="0" smtClean="0">
                <a:latin typeface="+mn-ea"/>
                <a:ea typeface="+mn-ea"/>
              </a:rPr>
              <a:t>  </a:t>
            </a:r>
            <a:r>
              <a:rPr lang="ja-JP" altLang="en-US" sz="4000" dirty="0" smtClean="0">
                <a:latin typeface="+mn-ea"/>
                <a:ea typeface="+mn-ea"/>
              </a:rPr>
              <a:t>変なことに使い始める</a:t>
            </a:r>
            <a:r>
              <a:rPr lang="en-US" altLang="ja-JP" sz="4000" dirty="0" smtClean="0">
                <a:latin typeface="+mn-ea"/>
                <a:ea typeface="+mn-ea"/>
              </a:rPr>
              <a:t>						</a:t>
            </a:r>
            <a:r>
              <a:rPr lang="ja-JP" altLang="en-US" dirty="0" smtClean="0">
                <a:latin typeface="+mn-ea"/>
                <a:ea typeface="+mn-ea"/>
              </a:rPr>
              <a:t>と</a:t>
            </a:r>
            <a:r>
              <a:rPr lang="ja-JP" altLang="en-US" dirty="0" smtClean="0">
                <a:latin typeface="+mn-ea"/>
                <a:ea typeface="+mn-ea"/>
              </a:rPr>
              <a:t>か</a:t>
            </a:r>
            <a:endParaRPr lang="en-US" altLang="ja-JP" sz="3600" dirty="0"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8871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いろいろある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300865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4000" dirty="0" smtClean="0">
                <a:latin typeface="+mn-ea"/>
                <a:ea typeface="+mn-ea"/>
              </a:rPr>
              <a:t>  </a:t>
            </a:r>
            <a:r>
              <a:rPr lang="ja-JP" altLang="en-US" sz="4000" dirty="0" smtClean="0">
                <a:latin typeface="+mn-ea"/>
                <a:ea typeface="+mn-ea"/>
              </a:rPr>
              <a:t>キントネってなに？！</a:t>
            </a:r>
            <a:r>
              <a:rPr lang="en-US" altLang="ja-JP" sz="4000" dirty="0" smtClean="0">
                <a:latin typeface="+mn-ea"/>
                <a:ea typeface="+mn-ea"/>
              </a:rPr>
              <a:t>						</a:t>
            </a:r>
            <a:r>
              <a:rPr lang="ja-JP" altLang="en-US" dirty="0" smtClean="0">
                <a:latin typeface="+mn-ea"/>
                <a:ea typeface="+mn-ea"/>
              </a:rPr>
              <a:t>と</a:t>
            </a:r>
            <a:r>
              <a:rPr lang="ja-JP" altLang="en-US" dirty="0" smtClean="0">
                <a:latin typeface="+mn-ea"/>
                <a:ea typeface="+mn-ea"/>
              </a:rPr>
              <a:t>か</a:t>
            </a:r>
            <a:endParaRPr lang="en-US" altLang="ja-JP" sz="3600" dirty="0"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0341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いろいろあるので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300865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/>
            </a:r>
            <a:br>
              <a:rPr lang="en-US" altLang="ja-JP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</a:br>
            <a:r>
              <a:rPr lang="en-US" altLang="ja-JP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/>
            </a:r>
            <a:br>
              <a:rPr lang="en-US" altLang="ja-JP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</a:br>
            <a:r>
              <a:rPr lang="en-US" altLang="ja-JP" sz="2400" dirty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/>
            </a:r>
            <a:br>
              <a:rPr lang="en-US" altLang="ja-JP" sz="2400" dirty="0">
                <a:latin typeface="Noto Sans JP Light" panose="020B0200000000000000" pitchFamily="50" charset="-128"/>
                <a:ea typeface="Noto Sans JP Light" panose="020B0200000000000000" pitchFamily="50" charset="-128"/>
              </a:rPr>
            </a:br>
            <a:r>
              <a:rPr lang="ja-JP" altLang="en-US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　　　　　　　しんどい。</a:t>
            </a:r>
            <a:endParaRPr lang="en-US" altLang="ja-JP" sz="2400" dirty="0"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975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400" dirty="0" smtClean="0">
                <a:latin typeface="+mn-ea"/>
                <a:ea typeface="+mn-ea"/>
              </a:rPr>
              <a:t>そういうわけで</a:t>
            </a:r>
            <a:endParaRPr sz="24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課題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200" dirty="0" smtClean="0">
                <a:latin typeface="Noto Sans JP DemiLight" panose="020B0200000000000000" pitchFamily="50" charset="-128"/>
                <a:ea typeface="Noto Sans JP DemiLight" panose="020B0200000000000000" pitchFamily="50" charset="-128"/>
              </a:rPr>
              <a:t>弊社では</a:t>
            </a:r>
            <a:r>
              <a:rPr lang="en-US" altLang="ja-JP" sz="3200" dirty="0" smtClean="0">
                <a:latin typeface="+mn-ea"/>
                <a:ea typeface="+mn-ea"/>
              </a:rPr>
              <a:t/>
            </a:r>
            <a:br>
              <a:rPr lang="en-US" altLang="ja-JP" sz="3200" dirty="0" smtClean="0">
                <a:latin typeface="+mn-ea"/>
                <a:ea typeface="+mn-ea"/>
              </a:rPr>
            </a:br>
            <a:r>
              <a:rPr lang="ja-JP" altLang="en-US" sz="4000" dirty="0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「アプリ作成申請」</a:t>
            </a:r>
            <a:r>
              <a:rPr lang="en-US" altLang="ja-JP" sz="4000" dirty="0" smtClean="0">
                <a:latin typeface="+mn-ea"/>
                <a:ea typeface="+mn-ea"/>
              </a:rPr>
              <a:t/>
            </a:r>
            <a:br>
              <a:rPr lang="en-US" altLang="ja-JP" sz="4000" dirty="0" smtClean="0">
                <a:latin typeface="+mn-ea"/>
                <a:ea typeface="+mn-ea"/>
              </a:rPr>
            </a:br>
            <a:r>
              <a:rPr lang="ja-JP" altLang="en-US" sz="4000" dirty="0" smtClean="0">
                <a:latin typeface="+mn-ea"/>
                <a:ea typeface="+mn-ea"/>
              </a:rPr>
              <a:t>　　　</a:t>
            </a:r>
            <a:r>
              <a:rPr lang="ja-JP" altLang="en-US" sz="3200" dirty="0" smtClean="0">
                <a:latin typeface="+mn-ea"/>
                <a:ea typeface="+mn-ea"/>
              </a:rPr>
              <a:t>　　</a:t>
            </a:r>
            <a:r>
              <a:rPr lang="ja-JP" altLang="en-US" sz="3200" dirty="0" smtClean="0">
                <a:latin typeface="Noto Sans JP DemiLight" panose="020B0200000000000000" pitchFamily="50" charset="-128"/>
                <a:ea typeface="Noto Sans JP DemiLight" panose="020B0200000000000000" pitchFamily="50" charset="-128"/>
              </a:rPr>
              <a:t>を貰っています。</a:t>
            </a:r>
            <a:endParaRPr sz="2000" dirty="0">
              <a:latin typeface="Noto Sans JP DemiLight" panose="020B0200000000000000" pitchFamily="50" charset="-128"/>
              <a:ea typeface="Noto Sans JP DemiLight" panose="020B0200000000000000" pitchFamily="50" charset="-128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打ち手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5425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77283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600" dirty="0" smtClean="0">
                <a:latin typeface="+mn-ea"/>
                <a:ea typeface="+mn-ea"/>
              </a:rPr>
              <a:t>こういうアプリが欲しい！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利用部門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992647"/>
            <a:ext cx="5934000" cy="1804984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721316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情報システム部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6432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77283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600" dirty="0" smtClean="0">
                <a:latin typeface="+mn-ea"/>
                <a:ea typeface="+mn-ea"/>
              </a:rPr>
              <a:t>こういうアプリが欲しい！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利用部門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992647"/>
            <a:ext cx="5934000" cy="1804984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>
                <a:latin typeface="+mn-ea"/>
                <a:ea typeface="+mn-ea"/>
              </a:rPr>
              <a:t>OK</a:t>
            </a:r>
            <a:r>
              <a:rPr lang="ja-JP" altLang="en-US" sz="3600" dirty="0" smtClean="0">
                <a:latin typeface="+mn-ea"/>
                <a:ea typeface="+mn-ea"/>
              </a:rPr>
              <a:t>！</a:t>
            </a:r>
            <a:r>
              <a:rPr lang="en-US" altLang="ja-JP" sz="3600" dirty="0" smtClean="0">
                <a:latin typeface="+mn-ea"/>
                <a:ea typeface="+mn-ea"/>
              </a:rPr>
              <a:t/>
            </a:r>
            <a:br>
              <a:rPr lang="en-US" altLang="ja-JP" sz="3600" dirty="0" smtClean="0">
                <a:latin typeface="+mn-ea"/>
                <a:ea typeface="+mn-ea"/>
              </a:rPr>
            </a:br>
            <a:r>
              <a:rPr lang="ja-JP" altLang="en-US" sz="3600" dirty="0" smtClean="0">
                <a:latin typeface="+mn-ea"/>
                <a:ea typeface="+mn-ea"/>
              </a:rPr>
              <a:t>でもココに気をつけてね！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721316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情報システム部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2350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77283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600" dirty="0" smtClean="0">
                <a:latin typeface="+mn-ea"/>
                <a:ea typeface="+mn-ea"/>
              </a:rPr>
              <a:t>こういうアプリが欲しい！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利用部門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992647"/>
            <a:ext cx="5934000" cy="1804984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600" dirty="0" smtClean="0">
                <a:latin typeface="+mn-ea"/>
                <a:ea typeface="+mn-ea"/>
              </a:rPr>
              <a:t>いや、</a:t>
            </a:r>
            <a:r>
              <a:rPr lang="en-US" altLang="ja-JP" sz="3600" dirty="0" smtClean="0">
                <a:latin typeface="+mn-ea"/>
                <a:ea typeface="+mn-ea"/>
              </a:rPr>
              <a:t/>
            </a:r>
            <a:br>
              <a:rPr lang="en-US" altLang="ja-JP" sz="3600" dirty="0" smtClean="0">
                <a:latin typeface="+mn-ea"/>
                <a:ea typeface="+mn-ea"/>
              </a:rPr>
            </a:br>
            <a:r>
              <a:rPr lang="ja-JP" altLang="en-US" sz="3600" dirty="0" smtClean="0">
                <a:latin typeface="+mn-ea"/>
                <a:ea typeface="+mn-ea"/>
              </a:rPr>
              <a:t>それは</a:t>
            </a:r>
            <a:r>
              <a:rPr lang="en-US" altLang="ja-JP" sz="3600" dirty="0" smtClean="0">
                <a:latin typeface="+mn-ea"/>
                <a:ea typeface="+mn-ea"/>
              </a:rPr>
              <a:t>Excel</a:t>
            </a:r>
            <a:r>
              <a:rPr lang="ja-JP" altLang="en-US" sz="3600" dirty="0" smtClean="0">
                <a:latin typeface="+mn-ea"/>
                <a:ea typeface="+mn-ea"/>
              </a:rPr>
              <a:t>の方が良いかも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721316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情報システム部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51632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400" dirty="0" smtClean="0">
                <a:latin typeface="+mn-ea"/>
                <a:ea typeface="+mn-ea"/>
              </a:rPr>
              <a:t>適切な</a:t>
            </a:r>
            <a:r>
              <a:rPr lang="ja-JP" altLang="en-US" sz="2400" dirty="0" smtClean="0">
                <a:latin typeface="+mn-ea"/>
                <a:ea typeface="+mn-ea"/>
              </a:rPr>
              <a:t>アドバイスができる。</a:t>
            </a:r>
            <a:endParaRPr sz="24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なぜなら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5400" dirty="0" smtClean="0">
                <a:latin typeface="+mn-ea"/>
                <a:ea typeface="+mn-ea"/>
              </a:rPr>
              <a:t>これで完璧🎉</a:t>
            </a:r>
            <a:endParaRPr sz="40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ゆえに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5140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 ボックス 10"/>
          <p:cNvSpPr txBox="1"/>
          <p:nvPr/>
        </p:nvSpPr>
        <p:spPr>
          <a:xfrm>
            <a:off x="890780" y="678304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solidFill>
                  <a:schemeClr val="bg1"/>
                </a:solidFill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そんな上手くはいかない。</a:t>
            </a:r>
            <a:endParaRPr kumimoji="1" lang="ja-JP" altLang="en-US" sz="3200" dirty="0">
              <a:solidFill>
                <a:schemeClr val="bg1"/>
              </a:solidFill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  <p:grpSp>
        <p:nvGrpSpPr>
          <p:cNvPr id="2" name="グループ化 1"/>
          <p:cNvGrpSpPr/>
          <p:nvPr/>
        </p:nvGrpSpPr>
        <p:grpSpPr>
          <a:xfrm rot="21306221">
            <a:off x="-1" y="670560"/>
            <a:ext cx="9144001" cy="5143501"/>
            <a:chOff x="0" y="-1"/>
            <a:chExt cx="9144001" cy="5143501"/>
          </a:xfrm>
        </p:grpSpPr>
        <p:pic>
          <p:nvPicPr>
            <p:cNvPr id="6" name="Google Shape;133;p15" title="xjg4kfopwq29.cybozu.com_k_1_show (3)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-1"/>
              <a:ext cx="9144001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57;p10"/>
            <p:cNvSpPr txBox="1">
              <a:spLocks/>
            </p:cNvSpPr>
            <p:nvPr/>
          </p:nvSpPr>
          <p:spPr>
            <a:xfrm>
              <a:off x="861150" y="1752650"/>
              <a:ext cx="5934000" cy="508347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2400" dirty="0">
                  <a:latin typeface="+mn-ea"/>
                </a:rPr>
                <a:t>適切なアドバイスができる。</a:t>
              </a:r>
              <a:endParaRPr lang="ja-JP" altLang="en-US" sz="2400" dirty="0">
                <a:latin typeface="+mn-ea"/>
                <a:ea typeface="+mn-ea"/>
              </a:endParaRPr>
            </a:p>
          </p:txBody>
        </p:sp>
        <p:sp>
          <p:nvSpPr>
            <p:cNvPr id="8" name="Google Shape;58;p10"/>
            <p:cNvSpPr txBox="1"/>
            <p:nvPr/>
          </p:nvSpPr>
          <p:spPr>
            <a:xfrm>
              <a:off x="829050" y="1480168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なぜなら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  <p:sp>
          <p:nvSpPr>
            <p:cNvPr id="9" name="Google Shape;59;p10"/>
            <p:cNvSpPr txBox="1">
              <a:spLocks/>
            </p:cNvSpPr>
            <p:nvPr/>
          </p:nvSpPr>
          <p:spPr>
            <a:xfrm>
              <a:off x="861150" y="2640343"/>
              <a:ext cx="5934000" cy="2120966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lvl="0" algn="ctr"/>
              <a:r>
                <a:rPr lang="ja-JP" altLang="en-US" sz="5400" dirty="0">
                  <a:latin typeface="+mn-ea"/>
                </a:rPr>
                <a:t>これで完璧🎉</a:t>
              </a:r>
              <a:endParaRPr lang="ja-JP" altLang="en-US" sz="4000" dirty="0">
                <a:latin typeface="+mn-ea"/>
              </a:endParaRPr>
            </a:p>
          </p:txBody>
        </p:sp>
        <p:sp>
          <p:nvSpPr>
            <p:cNvPr id="10" name="Google Shape;60;p10"/>
            <p:cNvSpPr txBox="1"/>
            <p:nvPr/>
          </p:nvSpPr>
          <p:spPr>
            <a:xfrm>
              <a:off x="829050" y="2369012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ゆえに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342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 rot="20892192">
            <a:off x="126999" y="1635760"/>
            <a:ext cx="9144001" cy="5143501"/>
            <a:chOff x="0" y="-1"/>
            <a:chExt cx="9144001" cy="5143501"/>
          </a:xfrm>
        </p:grpSpPr>
        <p:pic>
          <p:nvPicPr>
            <p:cNvPr id="6" name="Google Shape;133;p15" title="xjg4kfopwq29.cybozu.com_k_1_show (3)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-1"/>
              <a:ext cx="9144001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57;p10"/>
            <p:cNvSpPr txBox="1">
              <a:spLocks/>
            </p:cNvSpPr>
            <p:nvPr/>
          </p:nvSpPr>
          <p:spPr>
            <a:xfrm>
              <a:off x="861150" y="1752650"/>
              <a:ext cx="5934000" cy="508347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2400" dirty="0">
                  <a:latin typeface="+mn-ea"/>
                </a:rPr>
                <a:t>適切なアドバイスができる。</a:t>
              </a:r>
              <a:endParaRPr lang="ja-JP" altLang="en-US" sz="2400" dirty="0">
                <a:latin typeface="+mn-ea"/>
                <a:ea typeface="+mn-ea"/>
              </a:endParaRPr>
            </a:p>
          </p:txBody>
        </p:sp>
        <p:sp>
          <p:nvSpPr>
            <p:cNvPr id="8" name="Google Shape;58;p10"/>
            <p:cNvSpPr txBox="1"/>
            <p:nvPr/>
          </p:nvSpPr>
          <p:spPr>
            <a:xfrm>
              <a:off x="829050" y="1480168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なぜなら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  <p:sp>
          <p:nvSpPr>
            <p:cNvPr id="9" name="Google Shape;59;p10"/>
            <p:cNvSpPr txBox="1">
              <a:spLocks/>
            </p:cNvSpPr>
            <p:nvPr/>
          </p:nvSpPr>
          <p:spPr>
            <a:xfrm>
              <a:off x="861150" y="2640343"/>
              <a:ext cx="5934000" cy="2120966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lvl="0" algn="ctr"/>
              <a:r>
                <a:rPr lang="ja-JP" altLang="en-US" sz="5400" dirty="0">
                  <a:latin typeface="+mn-ea"/>
                </a:rPr>
                <a:t>これで完璧🎉</a:t>
              </a:r>
              <a:endParaRPr lang="ja-JP" altLang="en-US" sz="4000" dirty="0">
                <a:latin typeface="+mn-ea"/>
              </a:endParaRPr>
            </a:p>
          </p:txBody>
        </p:sp>
        <p:sp>
          <p:nvSpPr>
            <p:cNvPr id="10" name="Google Shape;60;p10"/>
            <p:cNvSpPr txBox="1"/>
            <p:nvPr/>
          </p:nvSpPr>
          <p:spPr>
            <a:xfrm>
              <a:off x="829050" y="2369012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ゆえに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890780" y="678304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solidFill>
                  <a:schemeClr val="bg1"/>
                </a:solidFill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そんな上手くはいかない。</a:t>
            </a:r>
            <a:endParaRPr kumimoji="1" lang="ja-JP" altLang="en-US" sz="3200" dirty="0">
              <a:solidFill>
                <a:schemeClr val="bg1"/>
              </a:solidFill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92163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1928942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Noto Sans JP" panose="020B0200000000000000" pitchFamily="50" charset="-128"/>
                <a:ea typeface="Noto Sans JP" panose="020B0200000000000000" pitchFamily="50" charset="-128"/>
              </a:rPr>
              <a:t>シダックス</a:t>
            </a:r>
            <a:endParaRPr dirty="0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47" name="Google Shape;47;p9"/>
          <p:cNvSpPr txBox="1"/>
          <p:nvPr/>
        </p:nvSpPr>
        <p:spPr>
          <a:xfrm>
            <a:off x="829050" y="1480168"/>
            <a:ext cx="1550735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かいしゃ</a:t>
            </a:r>
            <a:endParaRPr sz="1000" dirty="0">
              <a:solidFill>
                <a:srgbClr val="333333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1798924" cy="2042931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49" name="Google Shape;49;p9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しゃしん</a:t>
            </a:r>
            <a:endParaRPr sz="1000" dirty="0">
              <a:solidFill>
                <a:srgbClr val="333333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502" y="2847837"/>
            <a:ext cx="1536220" cy="1792257"/>
          </a:xfrm>
          <a:prstGeom prst="rect">
            <a:avLst/>
          </a:prstGeom>
        </p:spPr>
      </p:pic>
      <p:sp>
        <p:nvSpPr>
          <p:cNvPr id="12" name="Google Shape;46;p9"/>
          <p:cNvSpPr txBox="1">
            <a:spLocks/>
          </p:cNvSpPr>
          <p:nvPr/>
        </p:nvSpPr>
        <p:spPr>
          <a:xfrm>
            <a:off x="3038820" y="1752650"/>
            <a:ext cx="1407266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dirty="0" smtClean="0">
                <a:latin typeface="Noto Sans JP" panose="020B0200000000000000" pitchFamily="50" charset="-128"/>
                <a:ea typeface="Noto Sans JP" panose="020B0200000000000000" pitchFamily="50" charset="-128"/>
              </a:rPr>
              <a:t>情シス</a:t>
            </a:r>
            <a:endParaRPr lang="ja-JP" altLang="en-US" dirty="0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3" name="Google Shape;47;p9"/>
          <p:cNvSpPr txBox="1"/>
          <p:nvPr/>
        </p:nvSpPr>
        <p:spPr>
          <a:xfrm>
            <a:off x="3006721" y="1480168"/>
            <a:ext cx="1172528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ぶしょ</a:t>
            </a:r>
            <a:endParaRPr sz="1000" dirty="0">
              <a:solidFill>
                <a:srgbClr val="333333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4" name="Google Shape;46;p9"/>
          <p:cNvSpPr txBox="1">
            <a:spLocks/>
          </p:cNvSpPr>
          <p:nvPr/>
        </p:nvSpPr>
        <p:spPr>
          <a:xfrm>
            <a:off x="4694815" y="1752650"/>
            <a:ext cx="2356615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dirty="0" smtClean="0">
                <a:latin typeface="Noto Sans JP" panose="020B0200000000000000" pitchFamily="50" charset="-128"/>
                <a:ea typeface="Noto Sans JP" panose="020B0200000000000000" pitchFamily="50" charset="-128"/>
              </a:rPr>
              <a:t>志太 悠真</a:t>
            </a:r>
            <a:endParaRPr lang="ja-JP" altLang="en-US" dirty="0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5" name="Google Shape;47;p9"/>
          <p:cNvSpPr txBox="1"/>
          <p:nvPr/>
        </p:nvSpPr>
        <p:spPr>
          <a:xfrm>
            <a:off x="4662716" y="1480168"/>
            <a:ext cx="1550735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なまえ</a:t>
            </a:r>
            <a:endParaRPr sz="1000" dirty="0">
              <a:solidFill>
                <a:srgbClr val="333333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grpSp>
        <p:nvGrpSpPr>
          <p:cNvPr id="7" name="グループ化 6"/>
          <p:cNvGrpSpPr/>
          <p:nvPr/>
        </p:nvGrpSpPr>
        <p:grpSpPr>
          <a:xfrm>
            <a:off x="2864216" y="2451168"/>
            <a:ext cx="4292400" cy="2314263"/>
            <a:chOff x="981450" y="2603568"/>
            <a:chExt cx="4292400" cy="2314263"/>
          </a:xfrm>
        </p:grpSpPr>
        <p:sp>
          <p:nvSpPr>
            <p:cNvPr id="18" name="Google Shape;48;p9"/>
            <p:cNvSpPr txBox="1">
              <a:spLocks/>
            </p:cNvSpPr>
            <p:nvPr/>
          </p:nvSpPr>
          <p:spPr>
            <a:xfrm>
              <a:off x="1013548" y="2874900"/>
              <a:ext cx="4155115" cy="2042931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rmAutofit fontScale="92500"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2400" b="1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仕事 </a:t>
              </a:r>
              <a: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なんかいろいろ作る</a:t>
              </a:r>
              <a:b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</a:br>
              <a:r>
                <a:rPr lang="en-US" altLang="ja-JP" sz="2400" b="1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GitHub</a:t>
              </a:r>
              <a: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/>
              </a:r>
              <a:b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</a:br>
              <a: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　</a:t>
              </a:r>
              <a:r>
                <a:rPr lang="en-US" altLang="ja-JP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https://github.com/macrat</a:t>
              </a:r>
            </a:p>
            <a:p>
              <a:r>
                <a:rPr lang="ja-JP" altLang="en-US" sz="2400" b="1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一言</a:t>
              </a:r>
              <a:endParaRPr lang="en-US" altLang="ja-JP" sz="2400" b="1" dirty="0" smtClean="0">
                <a:latin typeface="Noto Sans JP" panose="020B0200000000000000" pitchFamily="50" charset="-128"/>
                <a:ea typeface="Noto Sans JP" panose="020B0200000000000000" pitchFamily="50" charset="-128"/>
              </a:endParaRPr>
            </a:p>
            <a:p>
              <a: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　明日も登壇するよ</a:t>
              </a:r>
              <a:endParaRPr lang="en-US" altLang="ja-JP" sz="2400" dirty="0" smtClean="0">
                <a:latin typeface="Noto Sans JP" panose="020B0200000000000000" pitchFamily="50" charset="-128"/>
                <a:ea typeface="Noto Sans JP" panose="020B0200000000000000" pitchFamily="50" charset="-128"/>
              </a:endParaRPr>
            </a:p>
          </p:txBody>
        </p:sp>
        <p:sp>
          <p:nvSpPr>
            <p:cNvPr id="19" name="Google Shape;49;p9"/>
            <p:cNvSpPr txBox="1"/>
            <p:nvPr/>
          </p:nvSpPr>
          <p:spPr>
            <a:xfrm>
              <a:off x="981450" y="2603568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Noto Sans JP" panose="020B0200000000000000" pitchFamily="50" charset="-128"/>
                  <a:ea typeface="Noto Sans JP" panose="020B0200000000000000" pitchFamily="50" charset="-128"/>
                </a:rPr>
                <a:t>じこしょうかい</a:t>
              </a:r>
              <a:endParaRPr sz="1000" dirty="0">
                <a:solidFill>
                  <a:srgbClr val="333333"/>
                </a:solidFill>
                <a:latin typeface="Noto Sans JP" panose="020B0200000000000000" pitchFamily="50" charset="-128"/>
                <a:ea typeface="Noto Sans JP" panose="020B0200000000000000" pitchFamily="50" charset="-128"/>
              </a:endParaRPr>
            </a:p>
          </p:txBody>
        </p:sp>
      </p:grpSp>
      <p:pic>
        <p:nvPicPr>
          <p:cNvPr id="8" name="図 7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1649518"/>
            <a:ext cx="1612128" cy="268347"/>
          </a:xfrm>
          <a:prstGeom prst="rect">
            <a:avLst/>
          </a:prstGeom>
        </p:spPr>
      </p:pic>
      <p:pic>
        <p:nvPicPr>
          <p:cNvPr id="22" name="図 21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2223802"/>
            <a:ext cx="1612128" cy="195943"/>
          </a:xfrm>
          <a:prstGeom prst="rect">
            <a:avLst/>
          </a:prstGeom>
        </p:spPr>
      </p:pic>
      <p:sp>
        <p:nvSpPr>
          <p:cNvPr id="9" name="正方形/長方形 8"/>
          <p:cNvSpPr/>
          <p:nvPr/>
        </p:nvSpPr>
        <p:spPr>
          <a:xfrm>
            <a:off x="7736774" y="1806992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637814" y="1740804"/>
            <a:ext cx="1391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kintone</a:t>
            </a:r>
            <a:r>
              <a:rPr kumimoji="1" lang="en-US" altLang="ja-JP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 EPC</a:t>
            </a:r>
            <a:r>
              <a:rPr kumimoji="1" lang="ja-JP" altLang="en-US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も</a:t>
            </a:r>
            <a:r>
              <a:rPr kumimoji="1" lang="en-US" altLang="ja-JP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/>
            </a:r>
            <a:br>
              <a:rPr kumimoji="1" lang="en-US" altLang="ja-JP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</a:br>
            <a:r>
              <a:rPr kumimoji="1" lang="ja-JP" altLang="en-US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よろしく！！</a:t>
            </a:r>
            <a:endParaRPr kumimoji="1" lang="ja-JP" altLang="en-US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pic>
        <p:nvPicPr>
          <p:cNvPr id="25" name="図 24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2447132"/>
            <a:ext cx="1612128" cy="268347"/>
          </a:xfrm>
          <a:prstGeom prst="rect">
            <a:avLst/>
          </a:prstGeom>
        </p:spPr>
      </p:pic>
      <p:pic>
        <p:nvPicPr>
          <p:cNvPr id="26" name="図 25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3229696"/>
            <a:ext cx="1612128" cy="195943"/>
          </a:xfrm>
          <a:prstGeom prst="rect">
            <a:avLst/>
          </a:prstGeom>
        </p:spPr>
      </p:pic>
      <p:sp>
        <p:nvSpPr>
          <p:cNvPr id="27" name="正方形/長方形 26"/>
          <p:cNvSpPr/>
          <p:nvPr/>
        </p:nvSpPr>
        <p:spPr>
          <a:xfrm>
            <a:off x="7736774" y="2604606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7637814" y="2538418"/>
            <a:ext cx="126188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ひっそりと</a:t>
            </a:r>
            <a:endParaRPr kumimoji="1" lang="en-US" altLang="ja-JP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エンジニアを</a:t>
            </a:r>
            <a:endParaRPr kumimoji="1" lang="en-US" altLang="ja-JP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求人してます</a:t>
            </a:r>
            <a:endParaRPr kumimoji="1" lang="ja-JP" altLang="en-US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122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グループ化 11"/>
          <p:cNvGrpSpPr/>
          <p:nvPr/>
        </p:nvGrpSpPr>
        <p:grpSpPr>
          <a:xfrm rot="20363219">
            <a:off x="-482600" y="4841240"/>
            <a:ext cx="9144001" cy="5143501"/>
            <a:chOff x="0" y="-1"/>
            <a:chExt cx="9144001" cy="5143501"/>
          </a:xfrm>
        </p:grpSpPr>
        <p:pic>
          <p:nvPicPr>
            <p:cNvPr id="13" name="Google Shape;133;p15" title="xjg4kfopwq29.cybozu.com_k_1_show (3)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-1"/>
              <a:ext cx="9144001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57;p10"/>
            <p:cNvSpPr txBox="1">
              <a:spLocks/>
            </p:cNvSpPr>
            <p:nvPr/>
          </p:nvSpPr>
          <p:spPr>
            <a:xfrm>
              <a:off x="861150" y="1752650"/>
              <a:ext cx="5934000" cy="508347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2400" dirty="0" smtClean="0">
                  <a:latin typeface="+mn-ea"/>
                  <a:ea typeface="+mn-ea"/>
                </a:rPr>
                <a:t>適切なアドバイスのおかげで</a:t>
              </a:r>
              <a:endParaRPr lang="ja-JP" altLang="en-US" sz="2400" dirty="0">
                <a:latin typeface="+mn-ea"/>
                <a:ea typeface="+mn-ea"/>
              </a:endParaRPr>
            </a:p>
          </p:txBody>
        </p:sp>
        <p:sp>
          <p:nvSpPr>
            <p:cNvPr id="15" name="Google Shape;58;p10"/>
            <p:cNvSpPr txBox="1"/>
            <p:nvPr/>
          </p:nvSpPr>
          <p:spPr>
            <a:xfrm>
              <a:off x="829050" y="1480168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なぜなら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  <p:sp>
          <p:nvSpPr>
            <p:cNvPr id="16" name="Google Shape;59;p10"/>
            <p:cNvSpPr txBox="1">
              <a:spLocks/>
            </p:cNvSpPr>
            <p:nvPr/>
          </p:nvSpPr>
          <p:spPr>
            <a:xfrm>
              <a:off x="861150" y="2640343"/>
              <a:ext cx="5934000" cy="2120966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5400" dirty="0" smtClean="0">
                  <a:latin typeface="+mn-ea"/>
                  <a:ea typeface="+mn-ea"/>
                </a:rPr>
                <a:t>  これなら</a:t>
              </a:r>
              <a:br>
                <a:rPr lang="ja-JP" altLang="en-US" sz="5400" dirty="0" smtClean="0">
                  <a:latin typeface="+mn-ea"/>
                  <a:ea typeface="+mn-ea"/>
                </a:rPr>
              </a:br>
              <a:r>
                <a:rPr lang="ja-JP" altLang="en-US" sz="5400" dirty="0" smtClean="0">
                  <a:latin typeface="+mn-ea"/>
                  <a:ea typeface="+mn-ea"/>
                </a:rPr>
                <a:t>  </a:t>
              </a:r>
              <a:r>
                <a:rPr lang="ja-JP" altLang="en-US" sz="5400" dirty="0" smtClean="0">
                  <a:latin typeface="+mn-ea"/>
                </a:rPr>
                <a:t>完璧</a:t>
              </a:r>
              <a:r>
                <a:rPr lang="ja-JP" altLang="en-US" sz="5400" dirty="0">
                  <a:latin typeface="+mn-ea"/>
                </a:rPr>
                <a:t>に使える</a:t>
              </a:r>
              <a:r>
                <a:rPr lang="ja-JP" altLang="en-US" sz="5400" dirty="0" smtClean="0">
                  <a:latin typeface="+mn-ea"/>
                  <a:ea typeface="+mn-ea"/>
                </a:rPr>
                <a:t>🎉</a:t>
              </a:r>
              <a:endParaRPr lang="ja-JP" altLang="en-US" sz="4000" dirty="0">
                <a:latin typeface="+mn-ea"/>
                <a:ea typeface="+mn-ea"/>
              </a:endParaRPr>
            </a:p>
          </p:txBody>
        </p:sp>
        <p:sp>
          <p:nvSpPr>
            <p:cNvPr id="17" name="Google Shape;60;p10"/>
            <p:cNvSpPr txBox="1"/>
            <p:nvPr/>
          </p:nvSpPr>
          <p:spPr>
            <a:xfrm>
              <a:off x="829050" y="2369012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ゆえに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051208" y="2281335"/>
            <a:ext cx="75713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800" dirty="0" smtClean="0">
                <a:solidFill>
                  <a:schemeClr val="bg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奴らは想像を越えてくる。</a:t>
            </a:r>
            <a:endParaRPr kumimoji="1" lang="ja-JP" altLang="en-US" sz="4800" dirty="0">
              <a:solidFill>
                <a:schemeClr val="bg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90780" y="678304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solidFill>
                  <a:schemeClr val="bg1"/>
                </a:solidFill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そんな上手くはいかない。</a:t>
            </a:r>
            <a:endParaRPr kumimoji="1" lang="ja-JP" altLang="en-US" sz="3200" dirty="0">
              <a:solidFill>
                <a:schemeClr val="bg1"/>
              </a:solidFill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301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 ボックス 10"/>
          <p:cNvSpPr txBox="1"/>
          <p:nvPr/>
        </p:nvSpPr>
        <p:spPr>
          <a:xfrm>
            <a:off x="4069299" y="227936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200" dirty="0" smtClean="0">
                <a:solidFill>
                  <a:schemeClr val="bg1"/>
                </a:solidFill>
                <a:latin typeface="Noto Sans JP Light" panose="020B0200000000000000" pitchFamily="50" charset="-128"/>
                <a:ea typeface="Noto Sans JP Light" panose="020B0200000000000000" pitchFamily="50" charset="-128"/>
              </a:rPr>
              <a:t>実例</a:t>
            </a:r>
            <a:endParaRPr kumimoji="1" lang="ja-JP" altLang="en-US" sz="3200" dirty="0">
              <a:solidFill>
                <a:schemeClr val="bg1"/>
              </a:solidFill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9021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2;p17" title="xjg4kfopwq29.cybozu.com_k_1_show (3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7136" y="122535"/>
            <a:ext cx="8589729" cy="4831729"/>
          </a:xfrm>
          <a:prstGeom prst="rect">
            <a:avLst/>
          </a:prstGeom>
          <a:noFill/>
          <a:ln>
            <a:noFill/>
          </a:ln>
          <a:effectLst>
            <a:reflection stA="30000" endPos="30000" dist="38100" dir="5400000" fadeDir="5400012" sy="-100000" algn="bl" rotWithShape="0"/>
          </a:effectLst>
        </p:spPr>
      </p:pic>
      <p:sp>
        <p:nvSpPr>
          <p:cNvPr id="3" name="Google Shape;163;p17"/>
          <p:cNvSpPr txBox="1">
            <a:spLocks/>
          </p:cNvSpPr>
          <p:nvPr/>
        </p:nvSpPr>
        <p:spPr>
          <a:xfrm>
            <a:off x="1086086" y="1768950"/>
            <a:ext cx="5574333" cy="537843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56"/>
            </a:pPr>
            <a:r>
              <a:rPr lang="en-US" altLang="ja-JP" sz="3200" dirty="0" smtClean="0">
                <a:latin typeface="+mn-ea"/>
                <a:ea typeface="+mn-ea"/>
              </a:rPr>
              <a:t>PDF</a:t>
            </a:r>
            <a:r>
              <a:rPr lang="ja-JP" altLang="en-US" sz="3200" dirty="0" smtClean="0">
                <a:latin typeface="+mn-ea"/>
                <a:ea typeface="+mn-ea"/>
              </a:rPr>
              <a:t>データの</a:t>
            </a:r>
            <a:r>
              <a:rPr lang="ja-JP" altLang="en-US" sz="3200" dirty="0" smtClean="0">
                <a:latin typeface="+mn-ea"/>
                <a:ea typeface="+mn-ea"/>
              </a:rPr>
              <a:t>加工がしたい！</a:t>
            </a:r>
            <a:endParaRPr lang="ja-JP" altLang="en-US" sz="3200" dirty="0">
              <a:latin typeface="+mn-ea"/>
              <a:ea typeface="+mn-ea"/>
            </a:endParaRPr>
          </a:p>
        </p:txBody>
      </p:sp>
      <p:sp>
        <p:nvSpPr>
          <p:cNvPr id="4" name="Google Shape;164;p17"/>
          <p:cNvSpPr txBox="1"/>
          <p:nvPr/>
        </p:nvSpPr>
        <p:spPr>
          <a:xfrm>
            <a:off x="1055932" y="1512983"/>
            <a:ext cx="4032191" cy="3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利用部門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Google Shape;165;p17"/>
          <p:cNvSpPr txBox="1">
            <a:spLocks/>
          </p:cNvSpPr>
          <p:nvPr/>
        </p:nvSpPr>
        <p:spPr>
          <a:xfrm>
            <a:off x="1086086" y="2760327"/>
            <a:ext cx="5574333" cy="1836387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ja-JP" altLang="en-US" sz="3200" dirty="0">
              <a:latin typeface="+mn-ea"/>
              <a:ea typeface="+mn-ea"/>
            </a:endParaRPr>
          </a:p>
        </p:txBody>
      </p:sp>
      <p:sp>
        <p:nvSpPr>
          <p:cNvPr id="6" name="Google Shape;166;p17"/>
          <p:cNvSpPr txBox="1"/>
          <p:nvPr/>
        </p:nvSpPr>
        <p:spPr>
          <a:xfrm>
            <a:off x="1055932" y="2505442"/>
            <a:ext cx="4032191" cy="3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情報システム部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42444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2;p17" title="xjg4kfopwq29.cybozu.com_k_1_show (3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7136" y="122535"/>
            <a:ext cx="8589729" cy="4831729"/>
          </a:xfrm>
          <a:prstGeom prst="rect">
            <a:avLst/>
          </a:prstGeom>
          <a:noFill/>
          <a:ln>
            <a:noFill/>
          </a:ln>
          <a:effectLst>
            <a:reflection stA="30000" endPos="30000" dist="38100" dir="5400000" fadeDir="5400012" sy="-100000" algn="bl" rotWithShape="0"/>
          </a:effectLst>
        </p:spPr>
      </p:pic>
      <p:sp>
        <p:nvSpPr>
          <p:cNvPr id="3" name="Google Shape;163;p17"/>
          <p:cNvSpPr txBox="1">
            <a:spLocks/>
          </p:cNvSpPr>
          <p:nvPr/>
        </p:nvSpPr>
        <p:spPr>
          <a:xfrm>
            <a:off x="1086086" y="1768950"/>
            <a:ext cx="5574333" cy="537843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56"/>
            </a:pPr>
            <a:r>
              <a:rPr lang="en-US" altLang="ja-JP" sz="3200" dirty="0" smtClean="0">
                <a:latin typeface="+mn-ea"/>
                <a:ea typeface="+mn-ea"/>
              </a:rPr>
              <a:t>PDF</a:t>
            </a:r>
            <a:r>
              <a:rPr lang="ja-JP" altLang="en-US" sz="3200" dirty="0" smtClean="0">
                <a:latin typeface="+mn-ea"/>
                <a:ea typeface="+mn-ea"/>
              </a:rPr>
              <a:t>データの</a:t>
            </a:r>
            <a:r>
              <a:rPr lang="ja-JP" altLang="en-US" sz="3200" dirty="0" smtClean="0">
                <a:latin typeface="+mn-ea"/>
                <a:ea typeface="+mn-ea"/>
              </a:rPr>
              <a:t>加工がしたい！</a:t>
            </a:r>
            <a:endParaRPr lang="ja-JP" altLang="en-US" sz="3200" dirty="0">
              <a:latin typeface="+mn-ea"/>
              <a:ea typeface="+mn-ea"/>
            </a:endParaRPr>
          </a:p>
        </p:txBody>
      </p:sp>
      <p:sp>
        <p:nvSpPr>
          <p:cNvPr id="4" name="Google Shape;164;p17"/>
          <p:cNvSpPr txBox="1"/>
          <p:nvPr/>
        </p:nvSpPr>
        <p:spPr>
          <a:xfrm>
            <a:off x="1055932" y="1512983"/>
            <a:ext cx="4032191" cy="3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利用部門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Google Shape;165;p17"/>
          <p:cNvSpPr txBox="1">
            <a:spLocks/>
          </p:cNvSpPr>
          <p:nvPr/>
        </p:nvSpPr>
        <p:spPr>
          <a:xfrm>
            <a:off x="1086086" y="2760327"/>
            <a:ext cx="5574333" cy="1836387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3200" dirty="0" smtClean="0">
                <a:latin typeface="+mn-ea"/>
                <a:ea typeface="+mn-ea"/>
              </a:rPr>
              <a:t>フリーソフトじゃ</a:t>
            </a:r>
            <a:r>
              <a:rPr lang="ja-JP" altLang="en-US" sz="3200" dirty="0" err="1" smtClean="0">
                <a:latin typeface="+mn-ea"/>
                <a:ea typeface="+mn-ea"/>
              </a:rPr>
              <a:t>ん</a:t>
            </a:r>
            <a:r>
              <a:rPr lang="ja-JP" altLang="en-US" sz="3200" dirty="0" smtClean="0">
                <a:latin typeface="+mn-ea"/>
                <a:ea typeface="+mn-ea"/>
              </a:rPr>
              <a:t>。</a:t>
            </a:r>
            <a:endParaRPr lang="ja-JP" altLang="en-US" sz="3200" dirty="0">
              <a:latin typeface="+mn-ea"/>
              <a:ea typeface="+mn-ea"/>
            </a:endParaRPr>
          </a:p>
        </p:txBody>
      </p:sp>
      <p:sp>
        <p:nvSpPr>
          <p:cNvPr id="6" name="Google Shape;166;p17"/>
          <p:cNvSpPr txBox="1"/>
          <p:nvPr/>
        </p:nvSpPr>
        <p:spPr>
          <a:xfrm>
            <a:off x="1055932" y="2505442"/>
            <a:ext cx="4032191" cy="3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情報システム部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61262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2;p17" title="xjg4kfopwq29.cybozu.com_k_1_show (3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7136" y="122535"/>
            <a:ext cx="8589729" cy="4831729"/>
          </a:xfrm>
          <a:prstGeom prst="rect">
            <a:avLst/>
          </a:prstGeom>
          <a:noFill/>
          <a:ln>
            <a:noFill/>
          </a:ln>
          <a:effectLst>
            <a:reflection stA="30000" endPos="30000" dist="38100" dir="5400000" fadeDir="5400012" sy="-100000" algn="bl" rotWithShape="0"/>
          </a:effectLst>
        </p:spPr>
      </p:pic>
      <p:sp>
        <p:nvSpPr>
          <p:cNvPr id="3" name="Google Shape;163;p17"/>
          <p:cNvSpPr txBox="1">
            <a:spLocks/>
          </p:cNvSpPr>
          <p:nvPr/>
        </p:nvSpPr>
        <p:spPr>
          <a:xfrm>
            <a:off x="1086086" y="1768950"/>
            <a:ext cx="5574333" cy="537843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56"/>
            </a:pPr>
            <a:r>
              <a:rPr lang="en-US" altLang="ja-JP" dirty="0" smtClean="0">
                <a:latin typeface="+mn-ea"/>
                <a:ea typeface="+mn-ea"/>
              </a:rPr>
              <a:t>Google Authenticator</a:t>
            </a:r>
            <a:r>
              <a:rPr lang="ja-JP" altLang="en-US" dirty="0" smtClean="0">
                <a:latin typeface="+mn-ea"/>
                <a:ea typeface="+mn-ea"/>
              </a:rPr>
              <a:t>が欲しい！</a:t>
            </a:r>
            <a:endParaRPr lang="ja-JP" altLang="en-US" dirty="0">
              <a:latin typeface="+mn-ea"/>
              <a:ea typeface="+mn-ea"/>
            </a:endParaRPr>
          </a:p>
        </p:txBody>
      </p:sp>
      <p:sp>
        <p:nvSpPr>
          <p:cNvPr id="4" name="Google Shape;164;p17"/>
          <p:cNvSpPr txBox="1"/>
          <p:nvPr/>
        </p:nvSpPr>
        <p:spPr>
          <a:xfrm>
            <a:off x="1055932" y="1512983"/>
            <a:ext cx="4032191" cy="3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利用部門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Google Shape;165;p17"/>
          <p:cNvSpPr txBox="1">
            <a:spLocks/>
          </p:cNvSpPr>
          <p:nvPr/>
        </p:nvSpPr>
        <p:spPr>
          <a:xfrm>
            <a:off x="1086086" y="2760327"/>
            <a:ext cx="5574333" cy="1836387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ja-JP" altLang="en-US" sz="3200" dirty="0">
              <a:latin typeface="+mn-ea"/>
              <a:ea typeface="+mn-ea"/>
            </a:endParaRPr>
          </a:p>
        </p:txBody>
      </p:sp>
      <p:sp>
        <p:nvSpPr>
          <p:cNvPr id="6" name="Google Shape;166;p17"/>
          <p:cNvSpPr txBox="1"/>
          <p:nvPr/>
        </p:nvSpPr>
        <p:spPr>
          <a:xfrm>
            <a:off x="1055932" y="2505442"/>
            <a:ext cx="4032191" cy="3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情報システム部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517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2;p17" title="xjg4kfopwq29.cybozu.com_k_1_show (3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7136" y="122535"/>
            <a:ext cx="8589729" cy="4831729"/>
          </a:xfrm>
          <a:prstGeom prst="rect">
            <a:avLst/>
          </a:prstGeom>
          <a:noFill/>
          <a:ln>
            <a:noFill/>
          </a:ln>
          <a:effectLst>
            <a:reflection stA="30000" endPos="30000" dist="38100" dir="5400000" fadeDir="5400012" sy="-100000" algn="bl" rotWithShape="0"/>
          </a:effectLst>
        </p:spPr>
      </p:pic>
      <p:sp>
        <p:nvSpPr>
          <p:cNvPr id="3" name="Google Shape;163;p17"/>
          <p:cNvSpPr txBox="1">
            <a:spLocks/>
          </p:cNvSpPr>
          <p:nvPr/>
        </p:nvSpPr>
        <p:spPr>
          <a:xfrm>
            <a:off x="1086086" y="1768950"/>
            <a:ext cx="5574333" cy="537843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56"/>
            </a:pPr>
            <a:r>
              <a:rPr lang="en-US" altLang="ja-JP" dirty="0" smtClean="0">
                <a:latin typeface="+mn-ea"/>
                <a:ea typeface="+mn-ea"/>
              </a:rPr>
              <a:t>Google Authenticator</a:t>
            </a:r>
            <a:r>
              <a:rPr lang="ja-JP" altLang="en-US" dirty="0" smtClean="0">
                <a:latin typeface="+mn-ea"/>
                <a:ea typeface="+mn-ea"/>
              </a:rPr>
              <a:t>が欲しい！</a:t>
            </a:r>
            <a:endParaRPr lang="ja-JP" altLang="en-US" dirty="0">
              <a:latin typeface="+mn-ea"/>
              <a:ea typeface="+mn-ea"/>
            </a:endParaRPr>
          </a:p>
        </p:txBody>
      </p:sp>
      <p:sp>
        <p:nvSpPr>
          <p:cNvPr id="4" name="Google Shape;164;p17"/>
          <p:cNvSpPr txBox="1"/>
          <p:nvPr/>
        </p:nvSpPr>
        <p:spPr>
          <a:xfrm>
            <a:off x="1055932" y="1512983"/>
            <a:ext cx="4032191" cy="3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利用部門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Google Shape;165;p17"/>
          <p:cNvSpPr txBox="1">
            <a:spLocks/>
          </p:cNvSpPr>
          <p:nvPr/>
        </p:nvSpPr>
        <p:spPr>
          <a:xfrm>
            <a:off x="1086086" y="2760327"/>
            <a:ext cx="5574333" cy="1836387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3200" dirty="0" smtClean="0">
                <a:latin typeface="+mn-ea"/>
                <a:ea typeface="+mn-ea"/>
              </a:rPr>
              <a:t>スマホアプリじゃ</a:t>
            </a:r>
            <a:r>
              <a:rPr lang="ja-JP" altLang="en-US" sz="3200" dirty="0" err="1" smtClean="0">
                <a:latin typeface="+mn-ea"/>
                <a:ea typeface="+mn-ea"/>
              </a:rPr>
              <a:t>ん</a:t>
            </a:r>
            <a:r>
              <a:rPr lang="ja-JP" altLang="en-US" sz="3200" dirty="0" smtClean="0">
                <a:latin typeface="+mn-ea"/>
                <a:ea typeface="+mn-ea"/>
              </a:rPr>
              <a:t>。</a:t>
            </a:r>
            <a:endParaRPr lang="ja-JP" altLang="en-US" sz="3200" dirty="0">
              <a:latin typeface="+mn-ea"/>
              <a:ea typeface="+mn-ea"/>
            </a:endParaRPr>
          </a:p>
        </p:txBody>
      </p:sp>
      <p:sp>
        <p:nvSpPr>
          <p:cNvPr id="6" name="Google Shape;166;p17"/>
          <p:cNvSpPr txBox="1"/>
          <p:nvPr/>
        </p:nvSpPr>
        <p:spPr>
          <a:xfrm>
            <a:off x="1055932" y="2505442"/>
            <a:ext cx="4032191" cy="3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情報システム部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70362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2;p17" title="xjg4kfopwq29.cybozu.com_k_1_show (3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7136" y="122535"/>
            <a:ext cx="8589729" cy="4831729"/>
          </a:xfrm>
          <a:prstGeom prst="rect">
            <a:avLst/>
          </a:prstGeom>
          <a:noFill/>
          <a:ln>
            <a:noFill/>
          </a:ln>
          <a:effectLst>
            <a:reflection stA="30000" endPos="30000" dist="38100" dir="5400000" fadeDir="5400012" sy="-100000" algn="bl" rotWithShape="0"/>
          </a:effectLst>
        </p:spPr>
      </p:pic>
      <p:sp>
        <p:nvSpPr>
          <p:cNvPr id="3" name="Google Shape;163;p17"/>
          <p:cNvSpPr txBox="1">
            <a:spLocks/>
          </p:cNvSpPr>
          <p:nvPr/>
        </p:nvSpPr>
        <p:spPr>
          <a:xfrm>
            <a:off x="1086086" y="1768950"/>
            <a:ext cx="5574333" cy="537843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56"/>
            </a:pPr>
            <a:r>
              <a:rPr lang="en-US" altLang="ja-JP" dirty="0" smtClean="0">
                <a:latin typeface="+mn-ea"/>
                <a:ea typeface="+mn-ea"/>
              </a:rPr>
              <a:t>Google Authenticator</a:t>
            </a:r>
            <a:r>
              <a:rPr lang="ja-JP" altLang="en-US" dirty="0" smtClean="0">
                <a:latin typeface="+mn-ea"/>
                <a:ea typeface="+mn-ea"/>
              </a:rPr>
              <a:t>が欲しい！</a:t>
            </a:r>
            <a:endParaRPr lang="ja-JP" altLang="en-US" dirty="0">
              <a:latin typeface="+mn-ea"/>
              <a:ea typeface="+mn-ea"/>
            </a:endParaRPr>
          </a:p>
        </p:txBody>
      </p:sp>
      <p:sp>
        <p:nvSpPr>
          <p:cNvPr id="4" name="Google Shape;164;p17"/>
          <p:cNvSpPr txBox="1"/>
          <p:nvPr/>
        </p:nvSpPr>
        <p:spPr>
          <a:xfrm>
            <a:off x="1055932" y="1512983"/>
            <a:ext cx="4032191" cy="3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利用部門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Google Shape;165;p17"/>
          <p:cNvSpPr txBox="1">
            <a:spLocks/>
          </p:cNvSpPr>
          <p:nvPr/>
        </p:nvSpPr>
        <p:spPr>
          <a:xfrm>
            <a:off x="1086086" y="2760327"/>
            <a:ext cx="5574333" cy="1836387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3200" dirty="0" smtClean="0">
                <a:latin typeface="+mn-ea"/>
                <a:ea typeface="+mn-ea"/>
              </a:rPr>
              <a:t>スマホアプリじゃ</a:t>
            </a:r>
            <a:r>
              <a:rPr lang="ja-JP" altLang="en-US" sz="3200" dirty="0" err="1" smtClean="0">
                <a:latin typeface="+mn-ea"/>
                <a:ea typeface="+mn-ea"/>
              </a:rPr>
              <a:t>ん</a:t>
            </a:r>
            <a:r>
              <a:rPr lang="ja-JP" altLang="en-US" sz="3200" dirty="0" smtClean="0">
                <a:latin typeface="+mn-ea"/>
                <a:ea typeface="+mn-ea"/>
              </a:rPr>
              <a:t>。</a:t>
            </a:r>
            <a:endParaRPr lang="ja-JP" altLang="en-US" sz="3200" dirty="0">
              <a:latin typeface="+mn-ea"/>
              <a:ea typeface="+mn-ea"/>
            </a:endParaRPr>
          </a:p>
        </p:txBody>
      </p:sp>
      <p:sp>
        <p:nvSpPr>
          <p:cNvPr id="6" name="Google Shape;166;p17"/>
          <p:cNvSpPr txBox="1"/>
          <p:nvPr/>
        </p:nvSpPr>
        <p:spPr>
          <a:xfrm>
            <a:off x="1055932" y="2505442"/>
            <a:ext cx="4032191" cy="3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情報システム部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Google Shape;2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3843" y="76111"/>
            <a:ext cx="2302897" cy="4991278"/>
          </a:xfrm>
          <a:prstGeom prst="rect">
            <a:avLst/>
          </a:prstGeom>
          <a:noFill/>
          <a:ln>
            <a:noFill/>
          </a:ln>
          <a:effectLst>
            <a:outerShdw blurRad="342900" dist="19050" dir="5400000" algn="bl" rotWithShape="0">
              <a:schemeClr val="lt1">
                <a:alpha val="19000"/>
              </a:schemeClr>
            </a:outerShdw>
          </a:effectLst>
        </p:spPr>
      </p:pic>
      <p:sp>
        <p:nvSpPr>
          <p:cNvPr id="9" name="Google Shape;219;p22"/>
          <p:cNvSpPr/>
          <p:nvPr/>
        </p:nvSpPr>
        <p:spPr>
          <a:xfrm>
            <a:off x="3586807" y="3263729"/>
            <a:ext cx="5435400" cy="1755900"/>
          </a:xfrm>
          <a:prstGeom prst="cloudCallout">
            <a:avLst>
              <a:gd name="adj1" fmla="val 37833"/>
              <a:gd name="adj2" fmla="val 49665"/>
            </a:avLst>
          </a:prstGeom>
          <a:solidFill>
            <a:schemeClr val="lt1"/>
          </a:solidFill>
          <a:ln w="12700" cap="flat" cmpd="sng">
            <a:solidFill>
              <a:srgbClr val="3333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500" dirty="0" smtClean="0">
                <a:latin typeface="+mn-ea"/>
                <a:ea typeface="+mn-ea"/>
              </a:rPr>
              <a:t>こういうアプリじゃ</a:t>
            </a:r>
            <a:r>
              <a:rPr lang="ja-JP" altLang="en-US" sz="2500" dirty="0" err="1" smtClean="0">
                <a:latin typeface="+mn-ea"/>
                <a:ea typeface="+mn-ea"/>
              </a:rPr>
              <a:t>ん</a:t>
            </a:r>
            <a:endParaRPr sz="25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40931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453745" y="2279363"/>
            <a:ext cx="2236510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200" dirty="0" smtClean="0">
                <a:solidFill>
                  <a:schemeClr val="bg1"/>
                </a:solidFill>
                <a:latin typeface="Noto Sans JP DemiLight" panose="020B0200000000000000" pitchFamily="50" charset="-128"/>
                <a:ea typeface="Noto Sans JP DemiLight" panose="020B0200000000000000" pitchFamily="50" charset="-128"/>
              </a:rPr>
              <a:t>違う</a:t>
            </a:r>
            <a:r>
              <a:rPr kumimoji="1" lang="ja-JP" altLang="en-US" sz="3200" dirty="0" err="1" smtClean="0">
                <a:solidFill>
                  <a:schemeClr val="bg1"/>
                </a:solidFill>
                <a:latin typeface="Noto Sans JP DemiLight" panose="020B0200000000000000" pitchFamily="50" charset="-128"/>
                <a:ea typeface="Noto Sans JP DemiLight" panose="020B0200000000000000" pitchFamily="50" charset="-128"/>
              </a:rPr>
              <a:t>じゃん</a:t>
            </a:r>
            <a:endParaRPr kumimoji="1" lang="ja-JP" altLang="en-US" sz="3200" dirty="0">
              <a:solidFill>
                <a:schemeClr val="bg1"/>
              </a:solidFill>
              <a:latin typeface="Noto Sans JP DemiLight" panose="020B0200000000000000" pitchFamily="50" charset="-128"/>
              <a:ea typeface="Noto Sans JP Demi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8905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2145695" y="2310140"/>
            <a:ext cx="485261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2800" dirty="0" smtClean="0">
                <a:solidFill>
                  <a:schemeClr val="bg1"/>
                </a:solidFill>
                <a:latin typeface="+mn-ea"/>
                <a:ea typeface="+mn-ea"/>
              </a:rPr>
              <a:t>アホなこと言うんじゃない。</a:t>
            </a:r>
            <a:endParaRPr kumimoji="1" lang="ja-JP" altLang="en-US" sz="2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2278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2538434" y="2033142"/>
            <a:ext cx="4067139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en-US" altLang="ja-JP" sz="3200" dirty="0" smtClean="0">
                <a:solidFill>
                  <a:schemeClr val="bg1"/>
                </a:solidFill>
                <a:latin typeface="+mn-ea"/>
                <a:ea typeface="+mn-ea"/>
              </a:rPr>
              <a:t>Authenticator</a:t>
            </a:r>
            <a:r>
              <a:rPr kumimoji="1" lang="ja-JP" altLang="en-US" sz="3200" dirty="0" smtClean="0">
                <a:solidFill>
                  <a:schemeClr val="bg1"/>
                </a:solidFill>
                <a:latin typeface="+mn-ea"/>
                <a:ea typeface="+mn-ea"/>
              </a:rPr>
              <a:t>なんて</a:t>
            </a:r>
            <a:endParaRPr kumimoji="1" lang="en-US" altLang="ja-JP" sz="3200" dirty="0" smtClean="0">
              <a:solidFill>
                <a:schemeClr val="bg1"/>
              </a:solidFill>
              <a:latin typeface="+mn-ea"/>
              <a:ea typeface="+mn-ea"/>
            </a:endParaRPr>
          </a:p>
          <a:p>
            <a:pPr algn="ctr"/>
            <a:r>
              <a:rPr kumimoji="1" lang="ja-JP" altLang="en-US" sz="3200" dirty="0" smtClean="0">
                <a:solidFill>
                  <a:schemeClr val="bg1"/>
                </a:solidFill>
                <a:latin typeface="+mn-ea"/>
                <a:ea typeface="+mn-ea"/>
              </a:rPr>
              <a:t>やってどうする？</a:t>
            </a:r>
            <a:endParaRPr kumimoji="1" lang="ja-JP" altLang="en-US" sz="32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9339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61150" y="1752649"/>
            <a:ext cx="5934000" cy="2847925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6000" dirty="0">
                <a:latin typeface="+mn-ea"/>
                <a:ea typeface="+mn-ea"/>
              </a:rPr>
              <a:t/>
            </a:r>
            <a:br>
              <a:rPr lang="en-US" altLang="ja-JP" sz="6000" dirty="0">
                <a:latin typeface="+mn-ea"/>
                <a:ea typeface="+mn-ea"/>
              </a:rPr>
            </a:br>
            <a:r>
              <a:rPr lang="ja-JP" altLang="en-US" sz="6000" dirty="0" smtClean="0">
                <a:latin typeface="+mn-ea"/>
                <a:ea typeface="+mn-ea"/>
              </a:rPr>
              <a:t>　始める前に</a:t>
            </a:r>
            <a:endParaRPr sz="6000" dirty="0">
              <a:latin typeface="+mn-ea"/>
              <a:ea typeface="+mn-ea"/>
            </a:endParaRPr>
          </a:p>
        </p:txBody>
      </p:sp>
      <p:sp>
        <p:nvSpPr>
          <p:cNvPr id="47" name="Google Shape;47;p9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7"/>
          <p:cNvSpPr txBox="1"/>
          <p:nvPr/>
        </p:nvSpPr>
        <p:spPr>
          <a:xfrm>
            <a:off x="1946650" y="284725"/>
            <a:ext cx="51237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3300" dirty="0">
                <a:solidFill>
                  <a:schemeClr val="bg1"/>
                </a:solidFill>
                <a:latin typeface="+mn-ea"/>
                <a:ea typeface="+mn-ea"/>
              </a:rPr>
              <a:t>そんなことしたら</a:t>
            </a:r>
            <a:endParaRPr sz="3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52" name="Google Shape;252;p27"/>
          <p:cNvSpPr/>
          <p:nvPr/>
        </p:nvSpPr>
        <p:spPr>
          <a:xfrm>
            <a:off x="105825" y="1514425"/>
            <a:ext cx="5249400" cy="928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latin typeface="+mn-ea"/>
                <a:ea typeface="+mn-ea"/>
              </a:rPr>
              <a:t>社用スマホが無い人でも使える</a:t>
            </a:r>
            <a:endParaRPr sz="2700">
              <a:latin typeface="+mn-ea"/>
              <a:ea typeface="+mn-ea"/>
            </a:endParaRPr>
          </a:p>
        </p:txBody>
      </p:sp>
      <p:sp>
        <p:nvSpPr>
          <p:cNvPr id="253" name="Google Shape;253;p27"/>
          <p:cNvSpPr/>
          <p:nvPr/>
        </p:nvSpPr>
        <p:spPr>
          <a:xfrm>
            <a:off x="5164725" y="2252313"/>
            <a:ext cx="3729300" cy="928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latin typeface="+mn-ea"/>
                <a:ea typeface="+mn-ea"/>
              </a:rPr>
              <a:t>部署内での共有が簡単</a:t>
            </a:r>
            <a:endParaRPr sz="2700">
              <a:latin typeface="+mn-ea"/>
              <a:ea typeface="+mn-ea"/>
            </a:endParaRPr>
          </a:p>
        </p:txBody>
      </p:sp>
      <p:sp>
        <p:nvSpPr>
          <p:cNvPr id="254" name="Google Shape;254;p27"/>
          <p:cNvSpPr/>
          <p:nvPr/>
        </p:nvSpPr>
        <p:spPr>
          <a:xfrm>
            <a:off x="1062725" y="2780063"/>
            <a:ext cx="3945300" cy="928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latin typeface="+mn-ea"/>
                <a:ea typeface="+mn-ea"/>
              </a:rPr>
              <a:t>特権アカウントを</a:t>
            </a:r>
            <a:br>
              <a:rPr lang="ja" sz="2700">
                <a:latin typeface="+mn-ea"/>
                <a:ea typeface="+mn-ea"/>
              </a:rPr>
            </a:br>
            <a:r>
              <a:rPr lang="ja" sz="2700">
                <a:latin typeface="+mn-ea"/>
                <a:ea typeface="+mn-ea"/>
              </a:rPr>
              <a:t>安全に共有できる</a:t>
            </a:r>
            <a:endParaRPr sz="2700">
              <a:latin typeface="+mn-ea"/>
              <a:ea typeface="+mn-ea"/>
            </a:endParaRPr>
          </a:p>
        </p:txBody>
      </p:sp>
      <p:sp>
        <p:nvSpPr>
          <p:cNvPr id="255" name="Google Shape;255;p27"/>
          <p:cNvSpPr/>
          <p:nvPr/>
        </p:nvSpPr>
        <p:spPr>
          <a:xfrm>
            <a:off x="4815425" y="3918700"/>
            <a:ext cx="3945300" cy="928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latin typeface="+mn-ea"/>
                <a:ea typeface="+mn-ea"/>
              </a:rPr>
              <a:t>引き継ぎも簡単になる</a:t>
            </a:r>
            <a:endParaRPr sz="2700">
              <a:latin typeface="+mn-ea"/>
              <a:ea typeface="+mn-ea"/>
            </a:endParaRPr>
          </a:p>
        </p:txBody>
      </p:sp>
      <p:sp>
        <p:nvSpPr>
          <p:cNvPr id="256" name="Google Shape;256;p27"/>
          <p:cNvSpPr/>
          <p:nvPr/>
        </p:nvSpPr>
        <p:spPr>
          <a:xfrm>
            <a:off x="237200" y="3918700"/>
            <a:ext cx="3435300" cy="562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latin typeface="+mn-ea"/>
                <a:ea typeface="+mn-ea"/>
              </a:rPr>
              <a:t>アプリの改良もしやすい</a:t>
            </a:r>
            <a:endParaRPr sz="2100">
              <a:latin typeface="+mn-ea"/>
              <a:ea typeface="+mn-ea"/>
            </a:endParaRPr>
          </a:p>
        </p:txBody>
      </p:sp>
      <p:sp>
        <p:nvSpPr>
          <p:cNvPr id="257" name="Google Shape;257;p27"/>
          <p:cNvSpPr/>
          <p:nvPr/>
        </p:nvSpPr>
        <p:spPr>
          <a:xfrm>
            <a:off x="5486550" y="1246971"/>
            <a:ext cx="3492300" cy="629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latin typeface="+mn-ea"/>
                <a:ea typeface="+mn-ea"/>
              </a:rPr>
              <a:t>バックアップも安心</a:t>
            </a:r>
            <a:endParaRPr sz="2100">
              <a:latin typeface="+mn-ea"/>
              <a:ea typeface="+mn-ea"/>
            </a:endParaRPr>
          </a:p>
        </p:txBody>
      </p:sp>
      <p:sp>
        <p:nvSpPr>
          <p:cNvPr id="258" name="Google Shape;258;p27"/>
          <p:cNvSpPr/>
          <p:nvPr/>
        </p:nvSpPr>
        <p:spPr>
          <a:xfrm>
            <a:off x="872225" y="4580700"/>
            <a:ext cx="3880800" cy="562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latin typeface="+mn-ea"/>
                <a:ea typeface="+mn-ea"/>
              </a:rPr>
              <a:t>自分たちに合わせて使える</a:t>
            </a:r>
            <a:endParaRPr sz="2100"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8"/>
          <p:cNvSpPr txBox="1"/>
          <p:nvPr/>
        </p:nvSpPr>
        <p:spPr>
          <a:xfrm>
            <a:off x="1453950" y="284725"/>
            <a:ext cx="62361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4600" dirty="0" smtClean="0">
                <a:solidFill>
                  <a:schemeClr val="dk1"/>
                </a:solidFill>
                <a:latin typeface="+mn-ea"/>
                <a:ea typeface="+mn-ea"/>
              </a:rPr>
              <a:t>あれ？ 良いかも</a:t>
            </a:r>
            <a:endParaRPr sz="4600" dirty="0">
              <a:solidFill>
                <a:schemeClr val="dk1"/>
              </a:solidFill>
              <a:latin typeface="+mn-ea"/>
              <a:ea typeface="+mn-ea"/>
            </a:endParaRPr>
          </a:p>
        </p:txBody>
      </p:sp>
      <p:sp>
        <p:nvSpPr>
          <p:cNvPr id="264" name="Google Shape;264;p28"/>
          <p:cNvSpPr/>
          <p:nvPr/>
        </p:nvSpPr>
        <p:spPr>
          <a:xfrm>
            <a:off x="105825" y="1514425"/>
            <a:ext cx="5249400" cy="9285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solidFill>
                  <a:schemeClr val="tx1"/>
                </a:solidFill>
                <a:latin typeface="+mn-ea"/>
                <a:ea typeface="+mn-ea"/>
              </a:rPr>
              <a:t>社用スマホが無い人でも使える</a:t>
            </a:r>
            <a:endParaRPr sz="27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65" name="Google Shape;265;p28"/>
          <p:cNvSpPr/>
          <p:nvPr/>
        </p:nvSpPr>
        <p:spPr>
          <a:xfrm>
            <a:off x="5164725" y="2252313"/>
            <a:ext cx="3729300" cy="9285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solidFill>
                  <a:schemeClr val="tx1"/>
                </a:solidFill>
                <a:latin typeface="+mn-ea"/>
                <a:ea typeface="+mn-ea"/>
              </a:rPr>
              <a:t>部署内での共有が簡単</a:t>
            </a:r>
            <a:endParaRPr sz="27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66" name="Google Shape;266;p28"/>
          <p:cNvSpPr/>
          <p:nvPr/>
        </p:nvSpPr>
        <p:spPr>
          <a:xfrm>
            <a:off x="1062725" y="2780063"/>
            <a:ext cx="3945300" cy="9285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solidFill>
                  <a:schemeClr val="tx1"/>
                </a:solidFill>
                <a:latin typeface="+mn-ea"/>
                <a:ea typeface="+mn-ea"/>
              </a:rPr>
              <a:t>特権アカウントを</a:t>
            </a:r>
            <a:br>
              <a:rPr lang="ja" sz="2700">
                <a:solidFill>
                  <a:schemeClr val="tx1"/>
                </a:solidFill>
                <a:latin typeface="+mn-ea"/>
                <a:ea typeface="+mn-ea"/>
              </a:rPr>
            </a:br>
            <a:r>
              <a:rPr lang="ja" sz="2700">
                <a:solidFill>
                  <a:schemeClr val="tx1"/>
                </a:solidFill>
                <a:latin typeface="+mn-ea"/>
                <a:ea typeface="+mn-ea"/>
              </a:rPr>
              <a:t>安全に共有できる</a:t>
            </a:r>
            <a:endParaRPr sz="27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67" name="Google Shape;267;p28"/>
          <p:cNvSpPr/>
          <p:nvPr/>
        </p:nvSpPr>
        <p:spPr>
          <a:xfrm>
            <a:off x="4815425" y="3918700"/>
            <a:ext cx="3945300" cy="9285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solidFill>
                  <a:schemeClr val="tx1"/>
                </a:solidFill>
                <a:latin typeface="+mn-ea"/>
                <a:ea typeface="+mn-ea"/>
              </a:rPr>
              <a:t>引き継ぎも簡単になる</a:t>
            </a:r>
            <a:endParaRPr sz="27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68" name="Google Shape;268;p28"/>
          <p:cNvSpPr/>
          <p:nvPr/>
        </p:nvSpPr>
        <p:spPr>
          <a:xfrm>
            <a:off x="237200" y="3918700"/>
            <a:ext cx="3435300" cy="562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solidFill>
                  <a:schemeClr val="tx1"/>
                </a:solidFill>
                <a:latin typeface="+mn-ea"/>
                <a:ea typeface="+mn-ea"/>
              </a:rPr>
              <a:t>アプリの改良もしやすい</a:t>
            </a:r>
            <a:endParaRPr sz="21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69" name="Google Shape;269;p28"/>
          <p:cNvSpPr/>
          <p:nvPr/>
        </p:nvSpPr>
        <p:spPr>
          <a:xfrm>
            <a:off x="5486550" y="1246971"/>
            <a:ext cx="3492300" cy="6291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solidFill>
                  <a:schemeClr val="tx1"/>
                </a:solidFill>
                <a:latin typeface="+mn-ea"/>
                <a:ea typeface="+mn-ea"/>
              </a:rPr>
              <a:t>バックアップも安心</a:t>
            </a:r>
            <a:endParaRPr sz="21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70" name="Google Shape;270;p28"/>
          <p:cNvSpPr/>
          <p:nvPr/>
        </p:nvSpPr>
        <p:spPr>
          <a:xfrm>
            <a:off x="872225" y="4580700"/>
            <a:ext cx="3880800" cy="562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solidFill>
                  <a:schemeClr val="tx1"/>
                </a:solidFill>
                <a:latin typeface="+mn-ea"/>
                <a:ea typeface="+mn-ea"/>
              </a:rPr>
              <a:t>自分たちに合わせて使える</a:t>
            </a:r>
            <a:endParaRPr sz="2100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82799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4000" dirty="0" smtClean="0">
                <a:latin typeface="+mn-ea"/>
                <a:ea typeface="+mn-ea"/>
              </a:rPr>
              <a:t>じゃあ、やってみよう。</a:t>
            </a:r>
            <a:endParaRPr sz="40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というわけで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283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" sz="3200" dirty="0">
                <a:latin typeface="+mn-ea"/>
                <a:ea typeface="+mn-ea"/>
              </a:rPr>
              <a:t>できた。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しかもそれっぽい。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しかも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3200" dirty="0" smtClean="0">
                <a:latin typeface="+mn-ea"/>
                <a:ea typeface="+mn-ea"/>
              </a:rPr>
              <a:t>でも</a:t>
            </a:r>
            <a:r>
              <a:rPr lang="en-US" altLang="ja-JP" sz="3200" dirty="0" smtClean="0">
                <a:latin typeface="+mn-ea"/>
                <a:ea typeface="+mn-ea"/>
              </a:rPr>
              <a:t>……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もっと簡単に使いたい！</a:t>
            </a:r>
            <a:r>
              <a:rPr lang="en-US" altLang="ja-JP" dirty="0" smtClean="0">
                <a:latin typeface="+mn-ea"/>
                <a:ea typeface="+mn-ea"/>
              </a:rPr>
              <a:t/>
            </a:r>
            <a:br>
              <a:rPr lang="en-US" altLang="ja-JP" dirty="0" smtClean="0">
                <a:latin typeface="+mn-ea"/>
                <a:ea typeface="+mn-ea"/>
              </a:rPr>
            </a:br>
            <a:r>
              <a:rPr lang="ja-JP" altLang="en-US" dirty="0" smtClean="0">
                <a:latin typeface="+mn-ea"/>
                <a:ea typeface="+mn-ea"/>
              </a:rPr>
              <a:t>ブラウザに埋め込めない？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やっぱり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524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82799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4000" dirty="0" smtClean="0">
                <a:latin typeface="+mn-ea"/>
                <a:ea typeface="+mn-ea"/>
              </a:rPr>
              <a:t>じゃあ、やってみよう。</a:t>
            </a:r>
            <a:endParaRPr sz="40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というわけで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847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" sz="3200" dirty="0">
                <a:latin typeface="+mn-ea"/>
                <a:ea typeface="+mn-ea"/>
              </a:rPr>
              <a:t>できた。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かなり実用的になった。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しかも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104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3200" dirty="0" smtClean="0">
                <a:latin typeface="+mn-ea"/>
                <a:ea typeface="+mn-ea"/>
              </a:rPr>
              <a:t>でも</a:t>
            </a:r>
            <a:r>
              <a:rPr lang="en-US" altLang="ja-JP" sz="3200" dirty="0" smtClean="0">
                <a:latin typeface="+mn-ea"/>
                <a:ea typeface="+mn-ea"/>
              </a:rPr>
              <a:t>……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やっぱり「アプリ」というなら</a:t>
            </a:r>
            <a:r>
              <a:rPr lang="en-US" altLang="ja-JP" dirty="0" smtClean="0">
                <a:latin typeface="+mn-ea"/>
                <a:ea typeface="+mn-ea"/>
              </a:rPr>
              <a:t/>
            </a:r>
            <a:br>
              <a:rPr lang="en-US" altLang="ja-JP" dirty="0" smtClean="0">
                <a:latin typeface="+mn-ea"/>
                <a:ea typeface="+mn-ea"/>
              </a:rPr>
            </a:br>
            <a:r>
              <a:rPr lang="ja-JP" altLang="en-US" dirty="0" smtClean="0">
                <a:latin typeface="+mn-ea"/>
                <a:ea typeface="+mn-ea"/>
              </a:rPr>
              <a:t>スマホで動かしたい！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やっぱり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1122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82799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4000" dirty="0" smtClean="0">
                <a:latin typeface="+mn-ea"/>
                <a:ea typeface="+mn-ea"/>
              </a:rPr>
              <a:t>じゃあ、やってみよう。</a:t>
            </a:r>
            <a:endParaRPr sz="40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というわけで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2025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" sz="3200" dirty="0">
                <a:latin typeface="+mn-ea"/>
                <a:ea typeface="+mn-ea"/>
              </a:rPr>
              <a:t>できた。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アプリも作れちゃった。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しかも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0586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始める前に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err="1" smtClean="0">
                <a:latin typeface="+mn-ea"/>
                <a:ea typeface="+mn-ea"/>
              </a:rPr>
              <a:t>kintone</a:t>
            </a:r>
            <a:r>
              <a:rPr lang="en-US" sz="4800" dirty="0" smtClean="0">
                <a:latin typeface="+mn-ea"/>
                <a:ea typeface="+mn-ea"/>
              </a:rPr>
              <a:t/>
            </a:r>
            <a:br>
              <a:rPr lang="en-US" sz="4800" dirty="0" smtClean="0">
                <a:latin typeface="+mn-ea"/>
                <a:ea typeface="+mn-ea"/>
              </a:rPr>
            </a:br>
            <a:r>
              <a:rPr lang="ja-JP" altLang="en-US" sz="4800" dirty="0" smtClean="0">
                <a:latin typeface="+mn-ea"/>
                <a:ea typeface="+mn-ea"/>
              </a:rPr>
              <a:t>導入済みですか？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質問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4048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3200" dirty="0" smtClean="0">
                <a:latin typeface="+mn-ea"/>
                <a:ea typeface="+mn-ea"/>
              </a:rPr>
              <a:t>でも</a:t>
            </a:r>
            <a:r>
              <a:rPr lang="en-US" altLang="ja-JP" sz="3200" dirty="0" smtClean="0">
                <a:latin typeface="+mn-ea"/>
                <a:ea typeface="+mn-ea"/>
              </a:rPr>
              <a:t>……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ここでチラ見せだけはもったいない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やっぱり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0095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82799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4000" dirty="0" smtClean="0">
                <a:latin typeface="+mn-ea"/>
                <a:ea typeface="+mn-ea"/>
              </a:rPr>
              <a:t>じゃあ、配布しよう。</a:t>
            </a:r>
            <a:endParaRPr sz="40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というわけで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4" name="Google Shape;276;p29"/>
          <p:cNvSpPr txBox="1"/>
          <p:nvPr/>
        </p:nvSpPr>
        <p:spPr>
          <a:xfrm>
            <a:off x="833410" y="2853122"/>
            <a:ext cx="37110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こちらから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Google Shape;283;p30"/>
          <p:cNvSpPr txBox="1">
            <a:spLocks/>
          </p:cNvSpPr>
          <p:nvPr/>
        </p:nvSpPr>
        <p:spPr>
          <a:xfrm>
            <a:off x="861150" y="3120510"/>
            <a:ext cx="5934000" cy="190360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2600" dirty="0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　　　　　　← 公開しちゃいました。</a:t>
            </a:r>
            <a:endParaRPr lang="en-US" altLang="ja-JP" sz="2600" dirty="0" smtClean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endParaRPr lang="en-US" altLang="ja-JP" sz="2600" dirty="0" smtClean="0">
              <a:latin typeface="+mn-ea"/>
              <a:ea typeface="+mn-ea"/>
            </a:endParaRPr>
          </a:p>
          <a:p>
            <a:r>
              <a:rPr lang="ja-JP" altLang="en-US" sz="2600" dirty="0" smtClean="0">
                <a:latin typeface="+mn-ea"/>
                <a:ea typeface="+mn-ea"/>
              </a:rPr>
              <a:t>　　　　　　・アプリテンプレート</a:t>
            </a:r>
            <a:endParaRPr lang="en-US" altLang="ja-JP" sz="2600" dirty="0" smtClean="0">
              <a:latin typeface="+mn-ea"/>
              <a:ea typeface="+mn-ea"/>
            </a:endParaRPr>
          </a:p>
          <a:p>
            <a:r>
              <a:rPr lang="ja-JP" altLang="en-US" sz="2600" dirty="0">
                <a:latin typeface="+mn-ea"/>
              </a:rPr>
              <a:t>　　　　　　</a:t>
            </a:r>
            <a:r>
              <a:rPr lang="ja-JP" altLang="en-US" sz="2600" dirty="0" smtClean="0">
                <a:latin typeface="+mn-ea"/>
              </a:rPr>
              <a:t>・ソースコード一式</a:t>
            </a:r>
            <a:endParaRPr lang="en-US" altLang="ja-JP" sz="2600" dirty="0">
              <a:latin typeface="+mn-ea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590" y="3187734"/>
            <a:ext cx="1758950" cy="175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29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61150" y="1752649"/>
            <a:ext cx="5934000" cy="2847925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6000" dirty="0">
                <a:latin typeface="+mn-ea"/>
                <a:ea typeface="+mn-ea"/>
              </a:rPr>
              <a:t/>
            </a:r>
            <a:br>
              <a:rPr lang="en-US" altLang="ja-JP" sz="6000" dirty="0">
                <a:latin typeface="+mn-ea"/>
                <a:ea typeface="+mn-ea"/>
              </a:rPr>
            </a:br>
            <a:r>
              <a:rPr lang="ja-JP" altLang="en-US" sz="6000" dirty="0" smtClean="0">
                <a:latin typeface="+mn-ea"/>
                <a:ea typeface="+mn-ea"/>
              </a:rPr>
              <a:t>　終わる前に</a:t>
            </a:r>
            <a:endParaRPr sz="6000" dirty="0">
              <a:latin typeface="+mn-ea"/>
              <a:ea typeface="+mn-ea"/>
            </a:endParaRPr>
          </a:p>
        </p:txBody>
      </p:sp>
      <p:sp>
        <p:nvSpPr>
          <p:cNvPr id="47" name="Google Shape;47;p9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945" y="2285898"/>
            <a:ext cx="1537090" cy="153709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1649518"/>
            <a:ext cx="1612128" cy="268347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3805473"/>
            <a:ext cx="1612128" cy="195943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7736774" y="1806992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637814" y="174080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ダウンロード</a:t>
            </a:r>
            <a:endParaRPr kumimoji="1" lang="en-US" altLang="ja-JP" sz="1600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してね</a:t>
            </a:r>
            <a:endParaRPr kumimoji="1" lang="ja-JP" altLang="en-US" sz="1600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2035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終わる前に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4800" dirty="0" smtClean="0">
                <a:latin typeface="+mn-ea"/>
                <a:ea typeface="+mn-ea"/>
              </a:rPr>
              <a:t>完璧に</a:t>
            </a:r>
            <a:r>
              <a:rPr lang="en-US" altLang="ja-JP" sz="4800" dirty="0" smtClean="0">
                <a:latin typeface="+mn-ea"/>
                <a:ea typeface="+mn-ea"/>
              </a:rPr>
              <a:t/>
            </a:r>
            <a:br>
              <a:rPr lang="en-US" altLang="ja-JP" sz="4800" dirty="0" smtClean="0">
                <a:latin typeface="+mn-ea"/>
                <a:ea typeface="+mn-ea"/>
              </a:rPr>
            </a:br>
            <a:r>
              <a:rPr lang="ja-JP" altLang="en-US" sz="4800" dirty="0" smtClean="0">
                <a:latin typeface="+mn-ea"/>
                <a:ea typeface="+mn-ea"/>
              </a:rPr>
              <a:t>使いこなしてます？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質問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945" y="2285898"/>
            <a:ext cx="1537090" cy="153709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1649518"/>
            <a:ext cx="1612128" cy="268347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3805473"/>
            <a:ext cx="1612128" cy="195943"/>
          </a:xfrm>
          <a:prstGeom prst="rect">
            <a:avLst/>
          </a:prstGeom>
        </p:spPr>
      </p:pic>
      <p:sp>
        <p:nvSpPr>
          <p:cNvPr id="9" name="正方形/長方形 8"/>
          <p:cNvSpPr/>
          <p:nvPr/>
        </p:nvSpPr>
        <p:spPr>
          <a:xfrm>
            <a:off x="7736774" y="1806992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637814" y="174080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ダウンロード</a:t>
            </a:r>
            <a:endParaRPr kumimoji="1" lang="en-US" altLang="ja-JP" sz="1600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してね</a:t>
            </a:r>
            <a:endParaRPr kumimoji="1" lang="ja-JP" altLang="en-US" sz="1600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6275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終わる前に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6600" dirty="0" smtClean="0">
                <a:solidFill>
                  <a:schemeClr val="bg1"/>
                </a:solidFill>
                <a:latin typeface="+mn-ea"/>
                <a:ea typeface="+mn-ea"/>
              </a:rPr>
              <a:t>不可能</a:t>
            </a:r>
            <a:endParaRPr sz="4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質問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Google Shape;59;p10"/>
          <p:cNvSpPr txBox="1">
            <a:spLocks/>
          </p:cNvSpPr>
          <p:nvPr/>
        </p:nvSpPr>
        <p:spPr>
          <a:xfrm rot="21333445">
            <a:off x="787920" y="3074334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4800" dirty="0" smtClean="0">
                <a:latin typeface="+mn-ea"/>
                <a:ea typeface="+mn-ea"/>
              </a:rPr>
              <a:t>完璧に</a:t>
            </a:r>
            <a:br>
              <a:rPr lang="ja-JP" altLang="en-US" sz="4800" dirty="0" smtClean="0">
                <a:latin typeface="+mn-ea"/>
                <a:ea typeface="+mn-ea"/>
              </a:rPr>
            </a:br>
            <a:r>
              <a:rPr lang="ja-JP" altLang="en-US" sz="4800" dirty="0" smtClean="0">
                <a:latin typeface="+mn-ea"/>
                <a:ea typeface="+mn-ea"/>
              </a:rPr>
              <a:t>使いこなしてます？</a:t>
            </a:r>
            <a:endParaRPr lang="ja-JP" altLang="en-US" sz="3600" dirty="0">
              <a:latin typeface="+mn-ea"/>
              <a:ea typeface="+mn-ea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945" y="2285898"/>
            <a:ext cx="1537090" cy="1537090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1649518"/>
            <a:ext cx="1612128" cy="268347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3805473"/>
            <a:ext cx="1612128" cy="195943"/>
          </a:xfrm>
          <a:prstGeom prst="rect">
            <a:avLst/>
          </a:prstGeom>
        </p:spPr>
      </p:pic>
      <p:sp>
        <p:nvSpPr>
          <p:cNvPr id="10" name="正方形/長方形 9"/>
          <p:cNvSpPr/>
          <p:nvPr/>
        </p:nvSpPr>
        <p:spPr>
          <a:xfrm>
            <a:off x="7736774" y="1806992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637814" y="174080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ダウンロード</a:t>
            </a:r>
            <a:endParaRPr kumimoji="1" lang="en-US" altLang="ja-JP" sz="1600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してね</a:t>
            </a:r>
            <a:endParaRPr kumimoji="1" lang="ja-JP" altLang="en-US" sz="1600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5593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終わる前に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6600" dirty="0" smtClean="0">
                <a:solidFill>
                  <a:schemeClr val="bg1"/>
                </a:solidFill>
                <a:latin typeface="+mn-ea"/>
                <a:ea typeface="+mn-ea"/>
              </a:rPr>
              <a:t>無理</a:t>
            </a:r>
            <a:endParaRPr sz="4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質問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Google Shape;59;p10"/>
          <p:cNvSpPr txBox="1">
            <a:spLocks/>
          </p:cNvSpPr>
          <p:nvPr/>
        </p:nvSpPr>
        <p:spPr>
          <a:xfrm rot="20977513">
            <a:off x="761374" y="447133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4800" dirty="0" smtClean="0">
                <a:latin typeface="+mn-ea"/>
                <a:ea typeface="+mn-ea"/>
              </a:rPr>
              <a:t>完璧に</a:t>
            </a:r>
            <a:br>
              <a:rPr lang="ja-JP" altLang="en-US" sz="4800" dirty="0" smtClean="0">
                <a:latin typeface="+mn-ea"/>
                <a:ea typeface="+mn-ea"/>
              </a:rPr>
            </a:br>
            <a:r>
              <a:rPr lang="ja-JP" altLang="en-US" sz="4800" dirty="0" smtClean="0">
                <a:latin typeface="+mn-ea"/>
                <a:ea typeface="+mn-ea"/>
              </a:rPr>
              <a:t>使いこなしてます？</a:t>
            </a:r>
            <a:endParaRPr lang="ja-JP" altLang="en-US" sz="3600" dirty="0">
              <a:latin typeface="+mn-ea"/>
              <a:ea typeface="+mn-ea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945" y="2285898"/>
            <a:ext cx="1537090" cy="1537090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1649518"/>
            <a:ext cx="1612128" cy="268347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3805473"/>
            <a:ext cx="1612128" cy="195943"/>
          </a:xfrm>
          <a:prstGeom prst="rect">
            <a:avLst/>
          </a:prstGeom>
        </p:spPr>
      </p:pic>
      <p:sp>
        <p:nvSpPr>
          <p:cNvPr id="10" name="正方形/長方形 9"/>
          <p:cNvSpPr/>
          <p:nvPr/>
        </p:nvSpPr>
        <p:spPr>
          <a:xfrm>
            <a:off x="7736774" y="1806992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637814" y="174080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ダウンロード</a:t>
            </a:r>
            <a:endParaRPr kumimoji="1" lang="en-US" altLang="ja-JP" sz="1600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してね</a:t>
            </a:r>
            <a:endParaRPr kumimoji="1" lang="ja-JP" altLang="en-US" sz="1600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8538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786622" y="2310140"/>
            <a:ext cx="557075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2800" dirty="0" smtClean="0">
                <a:solidFill>
                  <a:schemeClr val="bg1"/>
                </a:solidFill>
                <a:latin typeface="+mn-ea"/>
                <a:ea typeface="+mn-ea"/>
              </a:rPr>
              <a:t>いつまでも「完璧」にはならない</a:t>
            </a:r>
            <a:endParaRPr kumimoji="1" lang="ja-JP" altLang="en-US" sz="2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6376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427551" y="2310140"/>
            <a:ext cx="628890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  <a:latin typeface="+mn-ea"/>
                <a:ea typeface="+mn-ea"/>
              </a:rPr>
              <a:t>いつまでも</a:t>
            </a:r>
            <a:r>
              <a:rPr kumimoji="1" lang="ja-JP" altLang="en-US" sz="2800" dirty="0" smtClean="0">
                <a:solidFill>
                  <a:schemeClr val="bg1"/>
                </a:solidFill>
                <a:latin typeface="+mn-ea"/>
                <a:ea typeface="+mn-ea"/>
              </a:rPr>
              <a:t>ユーザーは変なことを言う</a:t>
            </a:r>
            <a:endParaRPr kumimoji="1" lang="ja-JP" altLang="en-US" sz="2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520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966161" y="2310140"/>
            <a:ext cx="521168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2800" dirty="0" smtClean="0">
                <a:solidFill>
                  <a:schemeClr val="bg1"/>
                </a:solidFill>
                <a:latin typeface="Noto Sans JP DemiLight" panose="020B0200000000000000" pitchFamily="50" charset="-128"/>
                <a:ea typeface="Noto Sans JP DemiLight" panose="020B0200000000000000" pitchFamily="50" charset="-128"/>
              </a:rPr>
              <a:t>「アホなこと言うんじゃない」</a:t>
            </a:r>
            <a:endParaRPr kumimoji="1" lang="ja-JP" altLang="en-US" sz="2800" dirty="0">
              <a:solidFill>
                <a:schemeClr val="bg1"/>
              </a:solidFill>
              <a:latin typeface="Noto Sans JP DemiLight" panose="020B0200000000000000" pitchFamily="50" charset="-128"/>
              <a:ea typeface="Noto Sans JP Demi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3188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401906" y="2217808"/>
            <a:ext cx="6340198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4000" dirty="0" smtClean="0">
                <a:solidFill>
                  <a:schemeClr val="bg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「じゃあ、やってみよう」</a:t>
            </a:r>
            <a:endParaRPr kumimoji="1" lang="ja-JP" altLang="en-US" sz="4000" dirty="0">
              <a:solidFill>
                <a:schemeClr val="bg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69672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始める前に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4800" dirty="0" smtClean="0">
                <a:latin typeface="+mn-ea"/>
                <a:ea typeface="+mn-ea"/>
              </a:rPr>
              <a:t>完璧に</a:t>
            </a:r>
            <a:r>
              <a:rPr lang="en-US" altLang="ja-JP" sz="4800" dirty="0" smtClean="0">
                <a:latin typeface="+mn-ea"/>
                <a:ea typeface="+mn-ea"/>
              </a:rPr>
              <a:t/>
            </a:r>
            <a:br>
              <a:rPr lang="en-US" altLang="ja-JP" sz="4800" dirty="0" smtClean="0">
                <a:latin typeface="+mn-ea"/>
                <a:ea typeface="+mn-ea"/>
              </a:rPr>
            </a:br>
            <a:r>
              <a:rPr lang="ja-JP" altLang="en-US" sz="4800" dirty="0" smtClean="0">
                <a:latin typeface="+mn-ea"/>
                <a:ea typeface="+mn-ea"/>
              </a:rPr>
              <a:t>使いこなしてます？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質問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0884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401906" y="2217808"/>
            <a:ext cx="6340198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4000" dirty="0" smtClean="0">
                <a:solidFill>
                  <a:schemeClr val="tx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「じゃあ、やってみよう」</a:t>
            </a:r>
            <a:endParaRPr kumimoji="1" lang="ja-JP" altLang="en-US" sz="4000" dirty="0">
              <a:solidFill>
                <a:schemeClr val="tx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08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401914" y="2217808"/>
            <a:ext cx="6340197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4000" dirty="0" smtClean="0">
                <a:solidFill>
                  <a:schemeClr val="tx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「じゃあ、やってみよう」</a:t>
            </a:r>
            <a:endParaRPr kumimoji="1" lang="ja-JP" altLang="en-US" sz="4000" dirty="0">
              <a:solidFill>
                <a:schemeClr val="tx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 rot="21212478">
            <a:off x="-395059" y="418286"/>
            <a:ext cx="9934130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500" dirty="0" err="1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k</a:t>
            </a:r>
            <a:r>
              <a:rPr kumimoji="1" lang="en-US" altLang="ja-JP" sz="11500" dirty="0" err="1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intone</a:t>
            </a:r>
            <a:r>
              <a:rPr kumimoji="1" lang="en-US" altLang="ja-JP" sz="11500" dirty="0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 hack</a:t>
            </a:r>
            <a:endParaRPr kumimoji="1" lang="ja-JP" altLang="en-US" sz="11500" dirty="0">
              <a:latin typeface="Noto Sans JP Black" panose="020B0200000000000000" pitchFamily="50" charset="-128"/>
              <a:ea typeface="Noto Sans JP Black" panose="020B0200000000000000" pitchFamily="50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61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401914" y="2217808"/>
            <a:ext cx="6340197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4000" dirty="0" smtClean="0">
                <a:solidFill>
                  <a:schemeClr val="tx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「じゃあ、やってみよう」</a:t>
            </a:r>
            <a:endParaRPr kumimoji="1" lang="ja-JP" altLang="en-US" sz="4000" dirty="0">
              <a:solidFill>
                <a:schemeClr val="tx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pic>
        <p:nvPicPr>
          <p:cNvPr id="7" name="Google Shape;29;p6" title="logo.png"/>
          <p:cNvPicPr preferRelativeResize="0"/>
          <p:nvPr/>
        </p:nvPicPr>
        <p:blipFill rotWithShape="1">
          <a:blip r:embed="rId2">
            <a:alphaModFix/>
          </a:blip>
          <a:srcRect b="25611"/>
          <a:stretch/>
        </p:blipFill>
        <p:spPr>
          <a:xfrm rot="392401">
            <a:off x="485349" y="2932877"/>
            <a:ext cx="8508595" cy="143048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テキスト ボックス 9"/>
          <p:cNvSpPr txBox="1"/>
          <p:nvPr/>
        </p:nvSpPr>
        <p:spPr>
          <a:xfrm rot="21212478">
            <a:off x="-395059" y="418286"/>
            <a:ext cx="9934130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500" dirty="0" err="1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k</a:t>
            </a:r>
            <a:r>
              <a:rPr kumimoji="1" lang="en-US" altLang="ja-JP" sz="11500" dirty="0" err="1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intone</a:t>
            </a:r>
            <a:r>
              <a:rPr kumimoji="1" lang="en-US" altLang="ja-JP" sz="11500" dirty="0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 hack</a:t>
            </a:r>
            <a:endParaRPr kumimoji="1" lang="ja-JP" altLang="en-US" sz="11500" dirty="0">
              <a:latin typeface="Noto Sans JP Black" panose="020B0200000000000000" pitchFamily="50" charset="-128"/>
              <a:ea typeface="Noto Sans JP Black" panose="020B0200000000000000" pitchFamily="50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845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857169" y="2217808"/>
            <a:ext cx="5429693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4000" dirty="0" smtClean="0">
                <a:solidFill>
                  <a:schemeClr val="tx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ダウンロードしてね →</a:t>
            </a:r>
            <a:endParaRPr kumimoji="1" lang="ja-JP" altLang="en-US" sz="4000" dirty="0">
              <a:solidFill>
                <a:schemeClr val="tx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pic>
        <p:nvPicPr>
          <p:cNvPr id="7" name="Google Shape;29;p6" title="logo.png"/>
          <p:cNvPicPr preferRelativeResize="0"/>
          <p:nvPr/>
        </p:nvPicPr>
        <p:blipFill rotWithShape="1">
          <a:blip r:embed="rId2">
            <a:alphaModFix/>
          </a:blip>
          <a:srcRect b="25611"/>
          <a:stretch/>
        </p:blipFill>
        <p:spPr>
          <a:xfrm rot="392401">
            <a:off x="485349" y="2932877"/>
            <a:ext cx="8508595" cy="143048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テキスト ボックス 9"/>
          <p:cNvSpPr txBox="1"/>
          <p:nvPr/>
        </p:nvSpPr>
        <p:spPr>
          <a:xfrm rot="21212478">
            <a:off x="-395059" y="418286"/>
            <a:ext cx="9934130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500" dirty="0" err="1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k</a:t>
            </a:r>
            <a:r>
              <a:rPr kumimoji="1" lang="en-US" altLang="ja-JP" sz="11500" dirty="0" err="1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intone</a:t>
            </a:r>
            <a:r>
              <a:rPr kumimoji="1" lang="en-US" altLang="ja-JP" sz="11500" dirty="0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 hack</a:t>
            </a:r>
            <a:endParaRPr kumimoji="1" lang="ja-JP" altLang="en-US" sz="11500" dirty="0">
              <a:latin typeface="Noto Sans JP Black" panose="020B0200000000000000" pitchFamily="50" charset="-128"/>
              <a:ea typeface="Noto Sans JP Black" panose="020B0200000000000000" pitchFamily="50" charset="-128"/>
              <a:cs typeface="Arial" panose="020B0604020202020204" pitchFamily="34" charset="0"/>
            </a:endParaRPr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4384" y="1573504"/>
            <a:ext cx="1758950" cy="175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11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始める前に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latin typeface="+mn-ea"/>
                <a:ea typeface="+mn-ea"/>
              </a:rPr>
              <a:t/>
            </a:r>
            <a:br>
              <a:rPr lang="en-US" altLang="ja-JP" dirty="0">
                <a:latin typeface="+mn-ea"/>
                <a:ea typeface="+mn-ea"/>
              </a:rPr>
            </a:br>
            <a:r>
              <a:rPr lang="ja-JP" altLang="en-US" dirty="0" smtClean="0">
                <a:latin typeface="+mn-ea"/>
                <a:ea typeface="+mn-ea"/>
              </a:rPr>
              <a:t>　　弊社も使いこなしてません</a:t>
            </a:r>
            <a:endParaRPr sz="18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答え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5479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始める前に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latin typeface="+mn-ea"/>
                <a:ea typeface="+mn-ea"/>
              </a:rPr>
              <a:t/>
            </a:r>
            <a:br>
              <a:rPr lang="en-US" altLang="ja-JP" dirty="0">
                <a:latin typeface="+mn-ea"/>
                <a:ea typeface="+mn-ea"/>
              </a:rPr>
            </a:br>
            <a:r>
              <a:rPr lang="ja-JP" altLang="en-US" sz="2400" dirty="0" smtClean="0">
                <a:latin typeface="+mn-ea"/>
                <a:ea typeface="+mn-ea"/>
              </a:rPr>
              <a:t>むずかしい</a:t>
            </a:r>
            <a:endParaRPr sz="16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答え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3188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いろいろある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300865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ja-JP" sz="4000" dirty="0" smtClean="0">
                <a:latin typeface="+mn-ea"/>
                <a:ea typeface="+mn-ea"/>
              </a:rPr>
              <a:t>  </a:t>
            </a:r>
            <a:r>
              <a:rPr lang="ja-JP" altLang="en-US" sz="4000" dirty="0" smtClean="0">
                <a:latin typeface="+mn-ea"/>
                <a:ea typeface="+mn-ea"/>
              </a:rPr>
              <a:t>イメージがついてない</a:t>
            </a:r>
            <a:r>
              <a:rPr lang="en-US" altLang="ja-JP" sz="4000" dirty="0" smtClean="0">
                <a:latin typeface="+mn-ea"/>
                <a:ea typeface="+mn-ea"/>
              </a:rPr>
              <a:t/>
            </a:r>
            <a:br>
              <a:rPr lang="en-US" altLang="ja-JP" sz="4000" dirty="0" smtClean="0">
                <a:latin typeface="+mn-ea"/>
                <a:ea typeface="+mn-ea"/>
              </a:rPr>
            </a:br>
            <a:r>
              <a:rPr lang="en-US" altLang="ja-JP" sz="4000" dirty="0" smtClean="0">
                <a:latin typeface="+mn-ea"/>
                <a:ea typeface="+mn-ea"/>
              </a:rPr>
              <a:t>					</a:t>
            </a:r>
            <a:r>
              <a:rPr lang="ja-JP" altLang="en-US" dirty="0" smtClean="0">
                <a:latin typeface="+mn-ea"/>
                <a:ea typeface="+mn-ea"/>
              </a:rPr>
              <a:t>と</a:t>
            </a:r>
            <a:r>
              <a:rPr lang="ja-JP" altLang="en-US" dirty="0" smtClean="0">
                <a:latin typeface="+mn-ea"/>
                <a:ea typeface="+mn-ea"/>
              </a:rPr>
              <a:t>か</a:t>
            </a:r>
            <a:endParaRPr lang="en-US" altLang="ja-JP" sz="4000" dirty="0"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7251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いろいろある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300865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ja-JP" sz="4000" dirty="0" smtClean="0">
                <a:latin typeface="+mn-ea"/>
                <a:ea typeface="+mn-ea"/>
              </a:rPr>
              <a:t>  </a:t>
            </a:r>
            <a:r>
              <a:rPr lang="ja-JP" altLang="en-US" sz="4000" dirty="0" smtClean="0">
                <a:latin typeface="+mn-ea"/>
                <a:ea typeface="+mn-ea"/>
              </a:rPr>
              <a:t>使い方が分かってない</a:t>
            </a:r>
            <a:r>
              <a:rPr lang="en-US" altLang="ja-JP" sz="4000" dirty="0" smtClean="0">
                <a:latin typeface="+mn-ea"/>
                <a:ea typeface="+mn-ea"/>
              </a:rPr>
              <a:t/>
            </a:r>
            <a:br>
              <a:rPr lang="en-US" altLang="ja-JP" sz="4000" dirty="0" smtClean="0">
                <a:latin typeface="+mn-ea"/>
                <a:ea typeface="+mn-ea"/>
              </a:rPr>
            </a:br>
            <a:r>
              <a:rPr lang="en-US" altLang="ja-JP" sz="4000" dirty="0" smtClean="0">
                <a:latin typeface="+mn-ea"/>
                <a:ea typeface="+mn-ea"/>
              </a:rPr>
              <a:t>					</a:t>
            </a:r>
            <a:r>
              <a:rPr lang="ja-JP" altLang="en-US" dirty="0" smtClean="0">
                <a:latin typeface="+mn-ea"/>
                <a:ea typeface="+mn-ea"/>
              </a:rPr>
              <a:t>と</a:t>
            </a:r>
            <a:r>
              <a:rPr lang="ja-JP" altLang="en-US" dirty="0" smtClean="0">
                <a:latin typeface="+mn-ea"/>
                <a:ea typeface="+mn-ea"/>
              </a:rPr>
              <a:t>か</a:t>
            </a:r>
            <a:endParaRPr lang="en-US" altLang="ja-JP" sz="4000" dirty="0"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2054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Krone">
      <a:dk1>
        <a:srgbClr val="414549"/>
      </a:dk1>
      <a:lt1>
        <a:srgbClr val="F7F7F7"/>
      </a:lt1>
      <a:dk2>
        <a:srgbClr val="892800"/>
      </a:dk2>
      <a:lt2>
        <a:srgbClr val="F1EEFA"/>
      </a:lt2>
      <a:accent1>
        <a:srgbClr val="C73A00"/>
      </a:accent1>
      <a:accent2>
        <a:srgbClr val="FF9EA0"/>
      </a:accent2>
      <a:accent3>
        <a:srgbClr val="EDE000"/>
      </a:accent3>
      <a:accent4>
        <a:srgbClr val="4DC4FF"/>
      </a:accent4>
      <a:accent5>
        <a:srgbClr val="800080"/>
      </a:accent5>
      <a:accent6>
        <a:srgbClr val="057D58"/>
      </a:accent6>
      <a:hlink>
        <a:srgbClr val="003DD4"/>
      </a:hlink>
      <a:folHlink>
        <a:srgbClr val="003DD4"/>
      </a:folHlink>
    </a:clrScheme>
    <a:fontScheme name="Noto Regular">
      <a:majorFont>
        <a:latin typeface="Noto Serif JP"/>
        <a:ea typeface="Noto Sans JP"/>
        <a:cs typeface=""/>
      </a:majorFont>
      <a:minorFont>
        <a:latin typeface="Noto Sans JP"/>
        <a:ea typeface="Noto Sans JP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432</TotalTime>
  <Words>764</Words>
  <Application>Microsoft Office PowerPoint</Application>
  <PresentationFormat>画面に合わせる (16:9)</PresentationFormat>
  <Paragraphs>197</Paragraphs>
  <Slides>53</Slides>
  <Notes>37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53</vt:i4>
      </vt:variant>
    </vt:vector>
  </HeadingPairs>
  <TitlesOfParts>
    <vt:vector size="60" baseType="lpstr">
      <vt:lpstr>Noto Sans JP Light</vt:lpstr>
      <vt:lpstr>Arial</vt:lpstr>
      <vt:lpstr>Noto Sans JP Medium</vt:lpstr>
      <vt:lpstr>Noto Sans JP</vt:lpstr>
      <vt:lpstr>Noto Sans JP DemiLight</vt:lpstr>
      <vt:lpstr>Noto Sans JP Black</vt:lpstr>
      <vt:lpstr>Simple Light</vt:lpstr>
      <vt:lpstr>PowerPoint プレゼンテーション</vt:lpstr>
      <vt:lpstr>シダックス</vt:lpstr>
      <vt:lpstr> 　始める前に</vt:lpstr>
      <vt:lpstr>始める前に</vt:lpstr>
      <vt:lpstr>始める前に</vt:lpstr>
      <vt:lpstr>始める前に</vt:lpstr>
      <vt:lpstr>始める前に</vt:lpstr>
      <vt:lpstr>  イメージがついてない      とか</vt:lpstr>
      <vt:lpstr>  使い方が分かってない      とか</vt:lpstr>
      <vt:lpstr>  変なことに使い始める      とか</vt:lpstr>
      <vt:lpstr>  キントネってなに？！      とか</vt:lpstr>
      <vt:lpstr>   　　　　　　　しんどい。</vt:lpstr>
      <vt:lpstr>そういうわけで</vt:lpstr>
      <vt:lpstr>こういうアプリが欲しい！</vt:lpstr>
      <vt:lpstr>こういうアプリが欲しい！</vt:lpstr>
      <vt:lpstr>こういうアプリが欲しい！</vt:lpstr>
      <vt:lpstr>適切なアドバイスができる。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じゃあ、やってみよう。</vt:lpstr>
      <vt:lpstr>できた。</vt:lpstr>
      <vt:lpstr>でも……</vt:lpstr>
      <vt:lpstr>じゃあ、やってみよう。</vt:lpstr>
      <vt:lpstr>できた。</vt:lpstr>
      <vt:lpstr>でも……</vt:lpstr>
      <vt:lpstr>じゃあ、やってみよう。</vt:lpstr>
      <vt:lpstr>できた。</vt:lpstr>
      <vt:lpstr>でも……</vt:lpstr>
      <vt:lpstr>じゃあ、配布しよう。</vt:lpstr>
      <vt:lpstr> 　終わる前に</vt:lpstr>
      <vt:lpstr>終わる前に</vt:lpstr>
      <vt:lpstr>終わる前に</vt:lpstr>
      <vt:lpstr>終わる前に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志太 悠真</dc:creator>
  <cp:lastModifiedBy>志太 悠真</cp:lastModifiedBy>
  <cp:revision>99</cp:revision>
  <dcterms:modified xsi:type="dcterms:W3CDTF">2025-10-09T15:01:41Z</dcterms:modified>
</cp:coreProperties>
</file>